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35" r:id="rId2"/>
  </p:sldMasterIdLst>
  <p:notesMasterIdLst>
    <p:notesMasterId r:id="rId49"/>
  </p:notesMasterIdLst>
  <p:sldIdLst>
    <p:sldId id="260" r:id="rId3"/>
    <p:sldId id="316" r:id="rId4"/>
    <p:sldId id="317" r:id="rId5"/>
    <p:sldId id="332" r:id="rId6"/>
    <p:sldId id="334" r:id="rId7"/>
    <p:sldId id="361" r:id="rId8"/>
    <p:sldId id="338" r:id="rId9"/>
    <p:sldId id="339" r:id="rId10"/>
    <p:sldId id="340" r:id="rId11"/>
    <p:sldId id="362" r:id="rId12"/>
    <p:sldId id="341" r:id="rId13"/>
    <p:sldId id="342" r:id="rId14"/>
    <p:sldId id="303" r:id="rId15"/>
    <p:sldId id="364" r:id="rId16"/>
    <p:sldId id="347" r:id="rId17"/>
    <p:sldId id="344" r:id="rId18"/>
    <p:sldId id="343" r:id="rId19"/>
    <p:sldId id="345" r:id="rId20"/>
    <p:sldId id="346" r:id="rId21"/>
    <p:sldId id="350" r:id="rId22"/>
    <p:sldId id="351" r:id="rId23"/>
    <p:sldId id="352" r:id="rId24"/>
    <p:sldId id="363" r:id="rId25"/>
    <p:sldId id="353" r:id="rId26"/>
    <p:sldId id="365" r:id="rId27"/>
    <p:sldId id="367" r:id="rId28"/>
    <p:sldId id="366" r:id="rId29"/>
    <p:sldId id="368" r:id="rId30"/>
    <p:sldId id="369" r:id="rId31"/>
    <p:sldId id="370" r:id="rId32"/>
    <p:sldId id="386"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7C80"/>
    <a:srgbClr val="EAEAEA"/>
    <a:srgbClr val="652632"/>
    <a:srgbClr val="E4153B"/>
    <a:srgbClr val="F9D0D7"/>
    <a:srgbClr val="FFD1D2"/>
    <a:srgbClr val="69172A"/>
    <a:srgbClr val="071726"/>
    <a:srgbClr val="2867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2" autoAdjust="0"/>
    <p:restoredTop sz="94660"/>
  </p:normalViewPr>
  <p:slideViewPr>
    <p:cSldViewPr snapToGrid="0">
      <p:cViewPr varScale="1">
        <p:scale>
          <a:sx n="88" d="100"/>
          <a:sy n="88" d="100"/>
        </p:scale>
        <p:origin x="7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FC51-67E0-45E9-9C66-4B1D49C84B2B}" type="datetimeFigureOut">
              <a:rPr lang="es-CO" smtClean="0"/>
              <a:t>3/12/2019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6CF66-95F6-408D-B050-A79DE1013E80}" type="slidenum">
              <a:rPr lang="es-CO" smtClean="0"/>
              <a:t>‹Nº›</a:t>
            </a:fld>
            <a:endParaRPr lang="es-CO"/>
          </a:p>
        </p:txBody>
      </p:sp>
    </p:spTree>
    <p:extLst>
      <p:ext uri="{BB962C8B-B14F-4D97-AF65-F5344CB8AC3E}">
        <p14:creationId xmlns:p14="http://schemas.microsoft.com/office/powerpoint/2010/main" val="15588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81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854285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2568010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96010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pPr defTabSz="914400">
              <a:defRPr/>
            </a:pPr>
            <a:fld id="{1FB05A6C-2F36-4F58-95C4-3F54A520431C}" type="datetime1">
              <a:rPr lang="es-ES" smtClean="0">
                <a:solidFill>
                  <a:prstClr val="black"/>
                </a:solidFill>
              </a:rPr>
              <a:pPr defTabSz="914400">
                <a:defRPr/>
              </a:pPr>
              <a:t>03/12/2019</a:t>
            </a:fld>
            <a:endParaRPr lang="es-CO">
              <a:solidFill>
                <a:prstClr val="black"/>
              </a:solidFill>
            </a:endParaRPr>
          </a:p>
        </p:txBody>
      </p:sp>
      <p:sp>
        <p:nvSpPr>
          <p:cNvPr id="5" name="Footer Placeholder 4"/>
          <p:cNvSpPr>
            <a:spLocks noGrp="1"/>
          </p:cNvSpPr>
          <p:nvPr>
            <p:ph type="ftr" sz="quarter" idx="11"/>
          </p:nvPr>
        </p:nvSpPr>
        <p:spPr/>
        <p:txBody>
          <a:bodyPr/>
          <a:lstStyle/>
          <a:p>
            <a:pPr defTabSz="914400">
              <a:defRPr/>
            </a:pPr>
            <a:endParaRPr lang="es-CO">
              <a:solidFill>
                <a:prstClr val="black"/>
              </a:solidFill>
            </a:endParaRPr>
          </a:p>
        </p:txBody>
      </p:sp>
      <p:sp>
        <p:nvSpPr>
          <p:cNvPr id="6" name="Slide Number Placeholder 5"/>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40282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defTabSz="914400">
              <a:defRPr/>
            </a:pPr>
            <a:fld id="{542874BC-5BBB-49A2-B2AA-BEE5B846B220}" type="datetime1">
              <a:rPr lang="es-ES" smtClean="0">
                <a:solidFill>
                  <a:prstClr val="black"/>
                </a:solidFill>
              </a:rPr>
              <a:pPr defTabSz="914400">
                <a:defRPr/>
              </a:pPr>
              <a:t>03/12/2019</a:t>
            </a:fld>
            <a:endParaRPr lang="es-CO">
              <a:solidFill>
                <a:prstClr val="black"/>
              </a:solidFill>
            </a:endParaRPr>
          </a:p>
        </p:txBody>
      </p:sp>
      <p:sp>
        <p:nvSpPr>
          <p:cNvPr id="5" name="Footer Placeholder 4"/>
          <p:cNvSpPr>
            <a:spLocks noGrp="1"/>
          </p:cNvSpPr>
          <p:nvPr>
            <p:ph type="ftr" sz="quarter" idx="11"/>
          </p:nvPr>
        </p:nvSpPr>
        <p:spPr/>
        <p:txBody>
          <a:bodyPr/>
          <a:lstStyle/>
          <a:p>
            <a:pPr defTabSz="914400">
              <a:defRPr/>
            </a:pPr>
            <a:endParaRPr lang="es-CO">
              <a:solidFill>
                <a:prstClr val="black"/>
              </a:solidFill>
            </a:endParaRPr>
          </a:p>
        </p:txBody>
      </p:sp>
      <p:sp>
        <p:nvSpPr>
          <p:cNvPr id="6" name="Slide Number Placeholder 5"/>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0106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defTabSz="914400">
              <a:defRPr/>
            </a:pPr>
            <a:fld id="{1C18CE8D-ACE9-4B5D-9486-15C99D2B613A}" type="datetime1">
              <a:rPr lang="es-ES" smtClean="0">
                <a:solidFill>
                  <a:prstClr val="black"/>
                </a:solidFill>
              </a:rPr>
              <a:pPr defTabSz="914400">
                <a:defRPr/>
              </a:pPr>
              <a:t>03/12/2019</a:t>
            </a:fld>
            <a:endParaRPr lang="es-CO">
              <a:solidFill>
                <a:prstClr val="black"/>
              </a:solidFill>
            </a:endParaRPr>
          </a:p>
        </p:txBody>
      </p:sp>
      <p:sp>
        <p:nvSpPr>
          <p:cNvPr id="5" name="Footer Placeholder 4"/>
          <p:cNvSpPr>
            <a:spLocks noGrp="1"/>
          </p:cNvSpPr>
          <p:nvPr>
            <p:ph type="ftr" sz="quarter" idx="11"/>
          </p:nvPr>
        </p:nvSpPr>
        <p:spPr/>
        <p:txBody>
          <a:bodyPr/>
          <a:lstStyle/>
          <a:p>
            <a:pPr defTabSz="914400">
              <a:defRPr/>
            </a:pPr>
            <a:endParaRPr lang="es-CO">
              <a:solidFill>
                <a:prstClr val="black"/>
              </a:solidFill>
            </a:endParaRPr>
          </a:p>
        </p:txBody>
      </p:sp>
      <p:sp>
        <p:nvSpPr>
          <p:cNvPr id="6" name="Slide Number Placeholder 5"/>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717811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838200" y="6356353"/>
            <a:ext cx="2743200" cy="365125"/>
          </a:xfrm>
          <a:prstGeom prst="rect">
            <a:avLst/>
          </a:prstGeom>
        </p:spPr>
        <p:txBody>
          <a:bodyPr/>
          <a:lstStyle/>
          <a:p>
            <a:pPr defTabSz="914400">
              <a:defRPr/>
            </a:pPr>
            <a:fld id="{7A824F09-B601-471B-983E-DBC70E91D5B3}" type="datetime1">
              <a:rPr lang="es-ES" smtClean="0">
                <a:solidFill>
                  <a:prstClr val="black"/>
                </a:solidFill>
              </a:rPr>
              <a:pPr defTabSz="914400">
                <a:defRPr/>
              </a:pPr>
              <a:t>03/12/2019</a:t>
            </a:fld>
            <a:endParaRPr lang="es-CO">
              <a:solidFill>
                <a:prstClr val="black"/>
              </a:solidFill>
            </a:endParaRPr>
          </a:p>
        </p:txBody>
      </p:sp>
      <p:sp>
        <p:nvSpPr>
          <p:cNvPr id="5" name="Marcador de pie de página 4"/>
          <p:cNvSpPr>
            <a:spLocks noGrp="1"/>
          </p:cNvSpPr>
          <p:nvPr>
            <p:ph type="ftr" sz="quarter" idx="11"/>
          </p:nvPr>
        </p:nvSpPr>
        <p:spPr>
          <a:xfrm>
            <a:off x="4038600" y="6356353"/>
            <a:ext cx="41148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3"/>
            <a:ext cx="27432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038584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838200" y="6356353"/>
            <a:ext cx="2743200" cy="365125"/>
          </a:xfrm>
          <a:prstGeom prst="rect">
            <a:avLst/>
          </a:prstGeom>
        </p:spPr>
        <p:txBody>
          <a:bodyPr/>
          <a:lstStyle/>
          <a:p>
            <a:pPr defTabSz="914400">
              <a:defRPr/>
            </a:pPr>
            <a:fld id="{378775CE-145F-489F-A44D-3247D352E707}" type="datetime1">
              <a:rPr lang="es-ES" smtClean="0">
                <a:solidFill>
                  <a:prstClr val="black"/>
                </a:solidFill>
              </a:rPr>
              <a:pPr defTabSz="914400">
                <a:defRPr/>
              </a:pPr>
              <a:t>03/12/2019</a:t>
            </a:fld>
            <a:endParaRPr lang="es-CO">
              <a:solidFill>
                <a:prstClr val="black"/>
              </a:solidFill>
            </a:endParaRPr>
          </a:p>
        </p:txBody>
      </p:sp>
      <p:sp>
        <p:nvSpPr>
          <p:cNvPr id="5" name="Marcador de pie de página 4"/>
          <p:cNvSpPr>
            <a:spLocks noGrp="1"/>
          </p:cNvSpPr>
          <p:nvPr>
            <p:ph type="ftr" sz="quarter" idx="11"/>
          </p:nvPr>
        </p:nvSpPr>
        <p:spPr>
          <a:xfrm>
            <a:off x="4038600" y="6356353"/>
            <a:ext cx="41148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3"/>
            <a:ext cx="27432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750261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77C78189-BA44-44ED-B6AF-C3AE29513D61}" type="datetime1">
              <a:rPr lang="es-ES" smtClean="0"/>
              <a:t>03/12/2019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34799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105481"/>
            <a:ext cx="10992556" cy="887942"/>
          </a:xfrm>
        </p:spPr>
        <p:txBody>
          <a:bodyPr>
            <a:normAutofit/>
          </a:bodyPr>
          <a:lstStyle>
            <a:lvl1pPr>
              <a:defRPr sz="4000" b="1">
                <a:solidFill>
                  <a:schemeClr val="tx1"/>
                </a:solidFill>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338667" y="1106312"/>
            <a:ext cx="11492089" cy="5070652"/>
          </a:xfrm>
        </p:spPr>
        <p:txBody>
          <a:bodyPr>
            <a:normAutofit/>
          </a:bodyPr>
          <a:lstStyle>
            <a:lvl1pPr>
              <a:defRPr sz="2000"/>
            </a:lvl1pPr>
            <a:lvl2pPr>
              <a:defRPr sz="1800"/>
            </a:lvl2pPr>
            <a:lvl3pPr>
              <a:defRPr sz="1600"/>
            </a:lvl3pPr>
            <a:lvl4pPr>
              <a:defRPr sz="1400"/>
            </a:lvl4pPr>
            <a:lvl5pPr>
              <a:defRPr sz="14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751B387F-3BF6-42A0-ACE9-98893C9D3782}" type="datetime1">
              <a:rPr lang="es-ES" smtClean="0"/>
              <a:t>03/12/2019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965815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35BDAD8-612B-4507-90C8-4D12D79419DB}" type="datetime1">
              <a:rPr lang="es-ES" smtClean="0"/>
              <a:t>03/12/2019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862318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DC6D19-A8E0-483D-BC5F-498A82D8CADB}" type="datetime1">
              <a:rPr lang="es-ES" smtClean="0"/>
              <a:t>03/12/2019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236356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CA7405-2EDD-4EED-9EA2-9F61ECBC5988}" type="datetime1">
              <a:rPr lang="es-ES" smtClean="0"/>
              <a:t>03/12/2019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443716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BE0D2EA-BF8F-4311-8996-003F9E645B72}" type="datetime1">
              <a:rPr lang="es-ES" smtClean="0"/>
              <a:t>03/12/2019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06111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defTabSz="914400">
              <a:defRPr/>
            </a:pPr>
            <a:fld id="{285FA919-B261-4F79-8047-4024C0AC6619}" type="datetime1">
              <a:rPr lang="es-ES" smtClean="0">
                <a:solidFill>
                  <a:prstClr val="black"/>
                </a:solidFill>
              </a:rPr>
              <a:pPr defTabSz="914400">
                <a:defRPr/>
              </a:pPr>
              <a:t>03/12/2019</a:t>
            </a:fld>
            <a:endParaRPr lang="es-CO">
              <a:solidFill>
                <a:prstClr val="black"/>
              </a:solidFill>
            </a:endParaRPr>
          </a:p>
        </p:txBody>
      </p:sp>
      <p:sp>
        <p:nvSpPr>
          <p:cNvPr id="5" name="Footer Placeholder 4"/>
          <p:cNvSpPr>
            <a:spLocks noGrp="1"/>
          </p:cNvSpPr>
          <p:nvPr>
            <p:ph type="ftr" sz="quarter" idx="11"/>
          </p:nvPr>
        </p:nvSpPr>
        <p:spPr/>
        <p:txBody>
          <a:bodyPr/>
          <a:lstStyle/>
          <a:p>
            <a:pPr defTabSz="914400">
              <a:defRPr/>
            </a:pPr>
            <a:endParaRPr lang="es-CO">
              <a:solidFill>
                <a:prstClr val="black"/>
              </a:solidFill>
            </a:endParaRPr>
          </a:p>
        </p:txBody>
      </p:sp>
      <p:sp>
        <p:nvSpPr>
          <p:cNvPr id="6" name="Slide Number Placeholder 5"/>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46603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24ACE-91FB-4385-B688-B5095EA4ED0D}" type="datetime1">
              <a:rPr lang="es-ES" smtClean="0"/>
              <a:t>03/12/2019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927974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25144B9-DB88-4658-A850-44F81AA82C0E}" type="datetime1">
              <a:rPr lang="es-ES" smtClean="0"/>
              <a:t>03/12/2019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587920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323B1224-ACA8-4ED5-8FF2-9209A174A472}" type="datetime1">
              <a:rPr lang="es-ES" smtClean="0"/>
              <a:t>03/12/2019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4017042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59D935-470E-4CCB-B8F7-A73DEC273A7E}" type="datetime1">
              <a:rPr lang="es-ES" smtClean="0"/>
              <a:t>03/12/2019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382693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C1801E1-4B5E-49C6-9BD8-CABD73E47874}" type="datetime1">
              <a:rPr lang="es-ES" smtClean="0"/>
              <a:t>03/12/2019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9055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defTabSz="914400">
              <a:defRPr/>
            </a:pPr>
            <a:fld id="{B0570D46-0B35-499D-8574-2AFD21336C5D}" type="datetime1">
              <a:rPr lang="es-ES" smtClean="0">
                <a:solidFill>
                  <a:prstClr val="black"/>
                </a:solidFill>
              </a:rPr>
              <a:pPr defTabSz="914400">
                <a:defRPr/>
              </a:pPr>
              <a:t>03/12/2019</a:t>
            </a:fld>
            <a:endParaRPr lang="es-CO">
              <a:solidFill>
                <a:prstClr val="black"/>
              </a:solidFill>
            </a:endParaRPr>
          </a:p>
        </p:txBody>
      </p:sp>
      <p:sp>
        <p:nvSpPr>
          <p:cNvPr id="5" name="Footer Placeholder 4"/>
          <p:cNvSpPr>
            <a:spLocks noGrp="1"/>
          </p:cNvSpPr>
          <p:nvPr>
            <p:ph type="ftr" sz="quarter" idx="11"/>
          </p:nvPr>
        </p:nvSpPr>
        <p:spPr/>
        <p:txBody>
          <a:bodyPr/>
          <a:lstStyle/>
          <a:p>
            <a:pPr defTabSz="914400">
              <a:defRPr/>
            </a:pPr>
            <a:endParaRPr lang="es-CO">
              <a:solidFill>
                <a:prstClr val="black"/>
              </a:solidFill>
            </a:endParaRPr>
          </a:p>
        </p:txBody>
      </p:sp>
      <p:sp>
        <p:nvSpPr>
          <p:cNvPr id="6" name="Slide Number Placeholder 5"/>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551295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defTabSz="914400">
              <a:defRPr/>
            </a:pPr>
            <a:fld id="{4F642652-7D29-473B-9C1B-254548776261}" type="datetime1">
              <a:rPr lang="es-ES" smtClean="0">
                <a:solidFill>
                  <a:prstClr val="black"/>
                </a:solidFill>
              </a:rPr>
              <a:pPr defTabSz="914400">
                <a:defRPr/>
              </a:pPr>
              <a:t>03/12/2019</a:t>
            </a:fld>
            <a:endParaRPr lang="es-CO">
              <a:solidFill>
                <a:prstClr val="black"/>
              </a:solidFill>
            </a:endParaRPr>
          </a:p>
        </p:txBody>
      </p:sp>
      <p:sp>
        <p:nvSpPr>
          <p:cNvPr id="6" name="Footer Placeholder 5"/>
          <p:cNvSpPr>
            <a:spLocks noGrp="1"/>
          </p:cNvSpPr>
          <p:nvPr>
            <p:ph type="ftr" sz="quarter" idx="11"/>
          </p:nvPr>
        </p:nvSpPr>
        <p:spPr/>
        <p:txBody>
          <a:bodyPr/>
          <a:lstStyle/>
          <a:p>
            <a:pPr defTabSz="914400">
              <a:defRPr/>
            </a:pPr>
            <a:endParaRPr lang="es-CO">
              <a:solidFill>
                <a:prstClr val="black"/>
              </a:solidFill>
            </a:endParaRPr>
          </a:p>
        </p:txBody>
      </p:sp>
      <p:sp>
        <p:nvSpPr>
          <p:cNvPr id="7" name="Slide Number Placeholder 6"/>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120985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defTabSz="914400">
              <a:defRPr/>
            </a:pPr>
            <a:fld id="{3926D447-F86A-4914-BE6B-DF1242304C6D}" type="datetime1">
              <a:rPr lang="es-ES" smtClean="0">
                <a:solidFill>
                  <a:prstClr val="black"/>
                </a:solidFill>
              </a:rPr>
              <a:pPr defTabSz="914400">
                <a:defRPr/>
              </a:pPr>
              <a:t>03/12/2019</a:t>
            </a:fld>
            <a:endParaRPr lang="es-CO">
              <a:solidFill>
                <a:prstClr val="black"/>
              </a:solidFill>
            </a:endParaRPr>
          </a:p>
        </p:txBody>
      </p:sp>
      <p:sp>
        <p:nvSpPr>
          <p:cNvPr id="8" name="Footer Placeholder 7"/>
          <p:cNvSpPr>
            <a:spLocks noGrp="1"/>
          </p:cNvSpPr>
          <p:nvPr>
            <p:ph type="ftr" sz="quarter" idx="11"/>
          </p:nvPr>
        </p:nvSpPr>
        <p:spPr/>
        <p:txBody>
          <a:bodyPr/>
          <a:lstStyle/>
          <a:p>
            <a:pPr defTabSz="914400">
              <a:defRPr/>
            </a:pPr>
            <a:endParaRPr lang="es-CO">
              <a:solidFill>
                <a:prstClr val="black"/>
              </a:solidFill>
            </a:endParaRPr>
          </a:p>
        </p:txBody>
      </p:sp>
      <p:sp>
        <p:nvSpPr>
          <p:cNvPr id="9" name="Slide Number Placeholder 8"/>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10362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defTabSz="914400">
              <a:defRPr/>
            </a:pPr>
            <a:fld id="{9E223D46-C980-49BD-AAB2-602015D20482}" type="datetime1">
              <a:rPr lang="es-ES" smtClean="0">
                <a:solidFill>
                  <a:prstClr val="black"/>
                </a:solidFill>
              </a:rPr>
              <a:pPr defTabSz="914400">
                <a:defRPr/>
              </a:pPr>
              <a:t>03/12/2019</a:t>
            </a:fld>
            <a:endParaRPr lang="es-CO">
              <a:solidFill>
                <a:prstClr val="black"/>
              </a:solidFill>
            </a:endParaRPr>
          </a:p>
        </p:txBody>
      </p:sp>
      <p:sp>
        <p:nvSpPr>
          <p:cNvPr id="4" name="Footer Placeholder 3"/>
          <p:cNvSpPr>
            <a:spLocks noGrp="1"/>
          </p:cNvSpPr>
          <p:nvPr>
            <p:ph type="ftr" sz="quarter" idx="11"/>
          </p:nvPr>
        </p:nvSpPr>
        <p:spPr/>
        <p:txBody>
          <a:bodyPr/>
          <a:lstStyle/>
          <a:p>
            <a:pPr defTabSz="914400">
              <a:defRPr/>
            </a:pPr>
            <a:endParaRPr lang="es-CO">
              <a:solidFill>
                <a:prstClr val="black"/>
              </a:solidFill>
            </a:endParaRPr>
          </a:p>
        </p:txBody>
      </p:sp>
      <p:sp>
        <p:nvSpPr>
          <p:cNvPr id="5" name="Slide Number Placeholder 4"/>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45764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defRPr/>
            </a:pPr>
            <a:fld id="{4AD6262A-A56A-440A-9A03-508E47056F1A}" type="datetime1">
              <a:rPr lang="es-ES" smtClean="0">
                <a:solidFill>
                  <a:prstClr val="black"/>
                </a:solidFill>
              </a:rPr>
              <a:pPr defTabSz="914400">
                <a:defRPr/>
              </a:pPr>
              <a:t>03/12/2019</a:t>
            </a:fld>
            <a:endParaRPr lang="es-CO">
              <a:solidFill>
                <a:prstClr val="black"/>
              </a:solidFill>
            </a:endParaRPr>
          </a:p>
        </p:txBody>
      </p:sp>
      <p:sp>
        <p:nvSpPr>
          <p:cNvPr id="3" name="Footer Placeholder 2"/>
          <p:cNvSpPr>
            <a:spLocks noGrp="1"/>
          </p:cNvSpPr>
          <p:nvPr>
            <p:ph type="ftr" sz="quarter" idx="11"/>
          </p:nvPr>
        </p:nvSpPr>
        <p:spPr/>
        <p:txBody>
          <a:bodyPr/>
          <a:lstStyle/>
          <a:p>
            <a:pPr defTabSz="914400">
              <a:defRPr/>
            </a:pPr>
            <a:endParaRPr lang="es-CO">
              <a:solidFill>
                <a:prstClr val="black"/>
              </a:solidFill>
            </a:endParaRPr>
          </a:p>
        </p:txBody>
      </p:sp>
      <p:sp>
        <p:nvSpPr>
          <p:cNvPr id="4" name="Slide Number Placeholder 3"/>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949910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defTabSz="914400">
              <a:defRPr/>
            </a:pPr>
            <a:fld id="{7E141A3C-BE84-444C-BB68-E238EFD2044C}" type="datetime1">
              <a:rPr lang="es-ES" smtClean="0">
                <a:solidFill>
                  <a:prstClr val="black"/>
                </a:solidFill>
              </a:rPr>
              <a:pPr defTabSz="914400">
                <a:defRPr/>
              </a:pPr>
              <a:t>03/12/2019</a:t>
            </a:fld>
            <a:endParaRPr lang="es-CO">
              <a:solidFill>
                <a:prstClr val="black"/>
              </a:solidFill>
            </a:endParaRPr>
          </a:p>
        </p:txBody>
      </p:sp>
      <p:sp>
        <p:nvSpPr>
          <p:cNvPr id="6" name="Footer Placeholder 5"/>
          <p:cNvSpPr>
            <a:spLocks noGrp="1"/>
          </p:cNvSpPr>
          <p:nvPr>
            <p:ph type="ftr" sz="quarter" idx="11"/>
          </p:nvPr>
        </p:nvSpPr>
        <p:spPr/>
        <p:txBody>
          <a:bodyPr/>
          <a:lstStyle/>
          <a:p>
            <a:pPr defTabSz="914400">
              <a:defRPr/>
            </a:pPr>
            <a:endParaRPr lang="es-CO">
              <a:solidFill>
                <a:prstClr val="black"/>
              </a:solidFill>
            </a:endParaRPr>
          </a:p>
        </p:txBody>
      </p:sp>
      <p:sp>
        <p:nvSpPr>
          <p:cNvPr id="7" name="Slide Number Placeholder 6"/>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96008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defTabSz="914400">
              <a:defRPr/>
            </a:pPr>
            <a:fld id="{5429526E-83F6-412D-9226-224BFAF8AF8D}" type="datetime1">
              <a:rPr lang="es-ES" smtClean="0">
                <a:solidFill>
                  <a:prstClr val="black"/>
                </a:solidFill>
              </a:rPr>
              <a:pPr defTabSz="914400">
                <a:defRPr/>
              </a:pPr>
              <a:t>03/12/2019</a:t>
            </a:fld>
            <a:endParaRPr lang="es-CO">
              <a:solidFill>
                <a:prstClr val="black"/>
              </a:solidFill>
            </a:endParaRPr>
          </a:p>
        </p:txBody>
      </p:sp>
      <p:sp>
        <p:nvSpPr>
          <p:cNvPr id="6" name="Footer Placeholder 5"/>
          <p:cNvSpPr>
            <a:spLocks noGrp="1"/>
          </p:cNvSpPr>
          <p:nvPr>
            <p:ph type="ftr" sz="quarter" idx="11"/>
          </p:nvPr>
        </p:nvSpPr>
        <p:spPr/>
        <p:txBody>
          <a:bodyPr/>
          <a:lstStyle/>
          <a:p>
            <a:pPr defTabSz="914400">
              <a:defRPr/>
            </a:pPr>
            <a:endParaRPr lang="es-CO">
              <a:solidFill>
                <a:prstClr val="black"/>
              </a:solidFill>
            </a:endParaRPr>
          </a:p>
        </p:txBody>
      </p:sp>
      <p:sp>
        <p:nvSpPr>
          <p:cNvPr id="7" name="Slide Number Placeholder 6"/>
          <p:cNvSpPr>
            <a:spLocks noGrp="1"/>
          </p:cNvSpPr>
          <p:nvPr>
            <p:ph type="sldNum" sz="quarter" idx="12"/>
          </p:nvPr>
        </p:nvSpPr>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460858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ángulo 7"/>
          <p:cNvSpPr/>
          <p:nvPr userDrawn="1"/>
        </p:nvSpPr>
        <p:spPr>
          <a:xfrm>
            <a:off x="0" y="0"/>
            <a:ext cx="12192000" cy="6858000"/>
          </a:xfrm>
          <a:prstGeom prst="rect">
            <a:avLst/>
          </a:prstGeom>
          <a:solidFill>
            <a:srgbClr val="691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pic>
        <p:nvPicPr>
          <p:cNvPr id="7" name="Imagen 6"/>
          <p:cNvPicPr>
            <a:picLocks noChangeAspect="1"/>
          </p:cNvPicPr>
          <p:nvPr userDrawn="1"/>
        </p:nvPicPr>
        <p:blipFill>
          <a:blip r:embed="rId15"/>
          <a:stretch>
            <a:fillRect/>
          </a:stretch>
        </p:blipFill>
        <p:spPr>
          <a:xfrm>
            <a:off x="996246" y="0"/>
            <a:ext cx="10008062" cy="6858000"/>
          </a:xfrm>
          <a:prstGeom prst="rect">
            <a:avLst/>
          </a:prstGeom>
        </p:spPr>
      </p:pic>
    </p:spTree>
    <p:extLst>
      <p:ext uri="{BB962C8B-B14F-4D97-AF65-F5344CB8AC3E}">
        <p14:creationId xmlns:p14="http://schemas.microsoft.com/office/powerpoint/2010/main" val="23799405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4484"/>
            <a:ext cx="10981266" cy="741186"/>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361243" y="1105948"/>
            <a:ext cx="11458223" cy="5071015"/>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pic>
        <p:nvPicPr>
          <p:cNvPr id="7" name="Imagen 6">
            <a:extLst>
              <a:ext uri="{FF2B5EF4-FFF2-40B4-BE49-F238E27FC236}">
                <a16:creationId xmlns:a16="http://schemas.microsoft.com/office/drawing/2014/main" id="{9415B5EA-804D-49A2-97AF-4F9D293EF584}"/>
              </a:ext>
            </a:extLst>
          </p:cNvPr>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8869" t="18170" r="9669" b="24395"/>
          <a:stretch/>
        </p:blipFill>
        <p:spPr>
          <a:xfrm>
            <a:off x="8861778" y="5935356"/>
            <a:ext cx="3330222" cy="933531"/>
          </a:xfrm>
          <a:prstGeom prst="rect">
            <a:avLst/>
          </a:prstGeom>
        </p:spPr>
      </p:pic>
      <p:sp>
        <p:nvSpPr>
          <p:cNvPr id="8" name="Rectangle 27"/>
          <p:cNvSpPr>
            <a:spLocks noChangeArrowheads="1"/>
          </p:cNvSpPr>
          <p:nvPr userDrawn="1"/>
        </p:nvSpPr>
        <p:spPr bwMode="auto">
          <a:xfrm rot="5400000">
            <a:off x="6847116" y="5882278"/>
            <a:ext cx="341086" cy="1611084"/>
          </a:xfrm>
          <a:prstGeom prst="rect">
            <a:avLst/>
          </a:prstGeom>
          <a:solidFill>
            <a:schemeClr val="bg1">
              <a:lumMod val="50000"/>
              <a:alpha val="56000"/>
            </a:schemeClr>
          </a:solidFill>
          <a:ln w="9525">
            <a:noFill/>
            <a:miter lim="800000"/>
            <a:headEnd/>
            <a:tailEnd/>
          </a:ln>
          <a:effectLst/>
        </p:spPr>
        <p:txBody>
          <a:bodyPr wrap="none" anchor="ctr"/>
          <a:lstStyle/>
          <a:p>
            <a:pPr algn="ctr">
              <a:lnSpc>
                <a:spcPct val="100000"/>
              </a:lnSpc>
              <a:buFontTx/>
              <a:buNone/>
              <a:defRPr/>
            </a:pPr>
            <a:endParaRPr lang="es-ES_tradnl" sz="1800" dirty="0"/>
          </a:p>
        </p:txBody>
      </p:sp>
      <p:sp>
        <p:nvSpPr>
          <p:cNvPr id="9" name="Text Box 31"/>
          <p:cNvSpPr txBox="1">
            <a:spLocks noChangeArrowheads="1"/>
          </p:cNvSpPr>
          <p:nvPr userDrawn="1"/>
        </p:nvSpPr>
        <p:spPr bwMode="auto">
          <a:xfrm>
            <a:off x="6374880" y="6533750"/>
            <a:ext cx="1040025" cy="307777"/>
          </a:xfrm>
          <a:prstGeom prst="rect">
            <a:avLst/>
          </a:prstGeom>
          <a:noFill/>
          <a:ln w="9525">
            <a:noFill/>
            <a:miter lim="800000"/>
            <a:headEnd/>
            <a:tailEnd/>
          </a:ln>
          <a:effectLst/>
        </p:spPr>
        <p:txBody>
          <a:bodyPr wrap="square">
            <a:spAutoFit/>
          </a:bodyPr>
          <a:lstStyle/>
          <a:p>
            <a:pPr algn="l">
              <a:lnSpc>
                <a:spcPct val="100000"/>
              </a:lnSpc>
              <a:buFontTx/>
              <a:buNone/>
              <a:defRPr/>
            </a:pPr>
            <a:fld id="{330BF673-DF06-42C5-9197-BC5EA45D0C73}" type="slidenum">
              <a:rPr lang="es-ES" sz="1400" smtClean="0">
                <a:solidFill>
                  <a:schemeClr val="tx1"/>
                </a:solidFill>
                <a:cs typeface="Arial" charset="0"/>
              </a:rPr>
              <a:pPr algn="l">
                <a:lnSpc>
                  <a:spcPct val="100000"/>
                </a:lnSpc>
                <a:buFontTx/>
                <a:buNone/>
                <a:defRPr/>
              </a:pPr>
              <a:t>‹Nº›</a:t>
            </a:fld>
            <a:r>
              <a:rPr lang="en-US" sz="1400" dirty="0">
                <a:solidFill>
                  <a:schemeClr val="tx1"/>
                </a:solidFill>
                <a:cs typeface="Arial" charset="0"/>
              </a:rPr>
              <a:t> </a:t>
            </a:r>
            <a:endParaRPr lang="es-ES" sz="1400" dirty="0">
              <a:solidFill>
                <a:schemeClr val="tx1"/>
              </a:solidFill>
              <a:cs typeface="Arial" charset="0"/>
            </a:endParaRPr>
          </a:p>
        </p:txBody>
      </p:sp>
      <p:sp>
        <p:nvSpPr>
          <p:cNvPr id="10" name="3 CuadroTexto"/>
          <p:cNvSpPr txBox="1"/>
          <p:nvPr userDrawn="1"/>
        </p:nvSpPr>
        <p:spPr>
          <a:xfrm>
            <a:off x="1" y="6517278"/>
            <a:ext cx="6212115" cy="340723"/>
          </a:xfrm>
          <a:prstGeom prst="rect">
            <a:avLst/>
          </a:prstGeom>
          <a:solidFill>
            <a:srgbClr val="652632"/>
          </a:solidFill>
        </p:spPr>
        <p:txBody>
          <a:bodyPr wrap="square" rtlCol="0" anchor="ctr" anchorCtr="0">
            <a:noAutofit/>
          </a:bodyPr>
          <a:lstStyle/>
          <a:p>
            <a:pPr>
              <a:lnSpc>
                <a:spcPts val="1800"/>
              </a:lnSpc>
              <a:buNone/>
            </a:pPr>
            <a:r>
              <a:rPr lang="es-CO" sz="1400" b="1" cap="small" dirty="0">
                <a:solidFill>
                  <a:schemeClr val="bg1"/>
                </a:solidFill>
              </a:rPr>
              <a:t>Facultad de Minas</a:t>
            </a:r>
            <a:r>
              <a:rPr lang="es-CO" sz="1400" b="1" cap="small" baseline="0" dirty="0">
                <a:solidFill>
                  <a:schemeClr val="bg1"/>
                </a:solidFill>
              </a:rPr>
              <a:t> – Sede Medellín</a:t>
            </a:r>
            <a:endParaRPr lang="es-CO" sz="1400" b="1" cap="small" dirty="0">
              <a:solidFill>
                <a:schemeClr val="bg1"/>
              </a:solidFill>
            </a:endParaRPr>
          </a:p>
        </p:txBody>
      </p:sp>
      <p:sp>
        <p:nvSpPr>
          <p:cNvPr id="11" name="Rectangle 28"/>
          <p:cNvSpPr>
            <a:spLocks noChangeArrowheads="1"/>
          </p:cNvSpPr>
          <p:nvPr userDrawn="1"/>
        </p:nvSpPr>
        <p:spPr bwMode="auto">
          <a:xfrm rot="5400000">
            <a:off x="288576" y="92952"/>
            <a:ext cx="277813" cy="821435"/>
          </a:xfrm>
          <a:prstGeom prst="rect">
            <a:avLst/>
          </a:prstGeom>
          <a:solidFill>
            <a:srgbClr val="652632"/>
          </a:solidFill>
          <a:ln w="9525">
            <a:noFill/>
            <a:miter lim="800000"/>
            <a:headEnd/>
            <a:tailEnd/>
          </a:ln>
          <a:effectLst/>
        </p:spPr>
        <p:txBody>
          <a:bodyPr wrap="none" anchor="ctr"/>
          <a:lstStyle/>
          <a:p>
            <a:pPr algn="ctr">
              <a:lnSpc>
                <a:spcPct val="100000"/>
              </a:lnSpc>
              <a:buFontTx/>
              <a:buNone/>
              <a:defRPr/>
            </a:pPr>
            <a:endParaRPr lang="es-ES_tradnl" sz="1800" dirty="0">
              <a:solidFill>
                <a:srgbClr val="213A6F"/>
              </a:solidFill>
            </a:endParaRPr>
          </a:p>
        </p:txBody>
      </p:sp>
      <p:sp>
        <p:nvSpPr>
          <p:cNvPr id="12" name="Rectángulo 11"/>
          <p:cNvSpPr/>
          <p:nvPr userDrawn="1"/>
        </p:nvSpPr>
        <p:spPr>
          <a:xfrm>
            <a:off x="8294914" y="5693229"/>
            <a:ext cx="3897086" cy="1148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1802781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000" b="1" kern="1200">
          <a:solidFill>
            <a:schemeClr val="tx1"/>
          </a:solidFill>
          <a:latin typeface="Ancizar Sans Black"/>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40.png"/><Relationship Id="rId5"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mailto:jwbranch@unal.edu.co"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8.png"/><Relationship Id="rId1" Type="http://schemas.openxmlformats.org/officeDocument/2006/relationships/slideLayout" Target="../slideLayouts/slideLayout15.xml"/><Relationship Id="rId5" Type="http://schemas.openxmlformats.org/officeDocument/2006/relationships/image" Target="../media/image470.png"/><Relationship Id="rId4" Type="http://schemas.openxmlformats.org/officeDocument/2006/relationships/image" Target="../media/image460.png"/></Relationships>
</file>

<file path=ppt/slides/_rels/slide2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0.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hyperlink" Target="http://svms.org/tutorials/"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60.png"/><Relationship Id="rId7" Type="http://schemas.openxmlformats.org/officeDocument/2006/relationships/image" Target="../media/image690.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670.png"/><Relationship Id="rId4" Type="http://schemas.openxmlformats.org/officeDocument/2006/relationships/image" Target="../media/image34.png"/><Relationship Id="rId9" Type="http://schemas.openxmlformats.org/officeDocument/2006/relationships/image" Target="../media/image70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5.xml"/><Relationship Id="rId7" Type="http://schemas.openxmlformats.org/officeDocument/2006/relationships/image" Target="../media/image4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1.png"/><Relationship Id="rId5" Type="http://schemas.openxmlformats.org/officeDocument/2006/relationships/image" Target="../media/image29.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5.xml"/><Relationship Id="rId7" Type="http://schemas.openxmlformats.org/officeDocument/2006/relationships/image" Target="../media/image5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6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Regresión Logística</a:t>
            </a:r>
            <a:endParaRPr lang="es-ES" dirty="0"/>
          </a:p>
        </p:txBody>
      </p:sp>
      <p:sp>
        <p:nvSpPr>
          <p:cNvPr id="3" name="Marcador de contenido 2"/>
          <p:cNvSpPr>
            <a:spLocks noGrp="1"/>
          </p:cNvSpPr>
          <p:nvPr>
            <p:ph idx="1"/>
          </p:nvPr>
        </p:nvSpPr>
        <p:spPr>
          <a:xfrm>
            <a:off x="312542" y="1106312"/>
            <a:ext cx="5548320" cy="5070652"/>
          </a:xfrm>
        </p:spPr>
        <p:txBody>
          <a:bodyPr>
            <a:normAutofit/>
          </a:bodyPr>
          <a:lstStyle/>
          <a:p>
            <a:pPr marL="285750" indent="-285750" defTabSz="411163" eaLnBrk="0" hangingPunct="0">
              <a:lnSpc>
                <a:spcPct val="110000"/>
              </a:lnSpc>
              <a:spcBef>
                <a:spcPts val="600"/>
              </a:spcBef>
              <a:buBlip>
                <a:blip r:embed="rId2"/>
              </a:buBlip>
              <a:tabLst>
                <a:tab pos="2239963" algn="l"/>
              </a:tabLst>
              <a:defRPr/>
            </a:pPr>
            <a:r>
              <a:rPr lang="es-CO" b="1" cap="small" dirty="0"/>
              <a:t>Ventajas:</a:t>
            </a:r>
            <a:endParaRPr lang="es-CO" b="1" dirty="0"/>
          </a:p>
          <a:p>
            <a:pPr>
              <a:buFont typeface="Wingdings" panose="05000000000000000000" pitchFamily="2" charset="2"/>
              <a:buChar char="§"/>
            </a:pPr>
            <a:r>
              <a:rPr lang="es-CO" dirty="0"/>
              <a:t>Es un modelo de clasificación eficiente y simple.</a:t>
            </a:r>
          </a:p>
          <a:p>
            <a:pPr>
              <a:buFont typeface="Wingdings" panose="05000000000000000000" pitchFamily="2" charset="2"/>
              <a:buChar char="§"/>
            </a:pPr>
            <a:r>
              <a:rPr lang="es-CO" dirty="0"/>
              <a:t>No es necesario disponer de grandes recursos computacionales.</a:t>
            </a:r>
          </a:p>
          <a:p>
            <a:pPr>
              <a:buFont typeface="Wingdings" panose="05000000000000000000" pitchFamily="2" charset="2"/>
              <a:buChar char="§"/>
            </a:pPr>
            <a:r>
              <a:rPr lang="es-CO" dirty="0"/>
              <a:t>Los resultados son altamente interpretables.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10</a:t>
            </a:fld>
            <a:endParaRPr lang="es-ES"/>
          </a:p>
        </p:txBody>
      </p:sp>
      <p:cxnSp>
        <p:nvCxnSpPr>
          <p:cNvPr id="11" name="Conector recto 10">
            <a:extLst>
              <a:ext uri="{FF2B5EF4-FFF2-40B4-BE49-F238E27FC236}">
                <a16:creationId xmlns:a16="http://schemas.microsoft.com/office/drawing/2014/main" id="{341864B9-AB07-498E-A6B2-1EFBBEDEE7ED}"/>
              </a:ext>
            </a:extLst>
          </p:cNvPr>
          <p:cNvCxnSpPr/>
          <p:nvPr/>
        </p:nvCxnSpPr>
        <p:spPr>
          <a:xfrm>
            <a:off x="6096000" y="430306"/>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81F86F0B-34DF-4105-9218-087AEDFD9D11}"/>
              </a:ext>
            </a:extLst>
          </p:cNvPr>
          <p:cNvPicPr>
            <a:picLocks noChangeAspect="1"/>
          </p:cNvPicPr>
          <p:nvPr/>
        </p:nvPicPr>
        <p:blipFill>
          <a:blip r:embed="rId3"/>
          <a:stretch>
            <a:fillRect/>
          </a:stretch>
        </p:blipFill>
        <p:spPr>
          <a:xfrm>
            <a:off x="0" y="3587964"/>
            <a:ext cx="2908963" cy="2921666"/>
          </a:xfrm>
          <a:prstGeom prst="rect">
            <a:avLst/>
          </a:prstGeom>
        </p:spPr>
      </p:pic>
      <p:pic>
        <p:nvPicPr>
          <p:cNvPr id="16" name="Imagen 15">
            <a:extLst>
              <a:ext uri="{FF2B5EF4-FFF2-40B4-BE49-F238E27FC236}">
                <a16:creationId xmlns:a16="http://schemas.microsoft.com/office/drawing/2014/main" id="{9636E210-72A8-428D-9F85-329C09E0792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440287" y="3436813"/>
            <a:ext cx="2751713" cy="2740151"/>
          </a:xfrm>
          <a:prstGeom prst="rect">
            <a:avLst/>
          </a:prstGeom>
        </p:spPr>
      </p:pic>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6331139" y="993423"/>
            <a:ext cx="5548320"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411163" eaLnBrk="0" hangingPunct="0">
              <a:lnSpc>
                <a:spcPct val="110000"/>
              </a:lnSpc>
              <a:spcBef>
                <a:spcPts val="600"/>
              </a:spcBef>
              <a:buFont typeface="Arial" panose="020B0604020202020204" pitchFamily="34" charset="0"/>
              <a:buBlip>
                <a:blip r:embed="rId2"/>
              </a:buBlip>
              <a:tabLst>
                <a:tab pos="2239963" algn="l"/>
              </a:tabLst>
              <a:defRPr/>
            </a:pPr>
            <a:r>
              <a:rPr lang="es-CO" b="1" cap="small" dirty="0"/>
              <a:t>Desventajas:</a:t>
            </a:r>
            <a:endParaRPr lang="es-CO" b="1" dirty="0"/>
          </a:p>
          <a:p>
            <a:pPr>
              <a:buFont typeface="Wingdings" panose="05000000000000000000" pitchFamily="2" charset="2"/>
              <a:buChar char="§"/>
            </a:pPr>
            <a:r>
              <a:rPr lang="es-CO" dirty="0"/>
              <a:t>Imposibilidad de resolver directamente problemas no lineales.</a:t>
            </a:r>
          </a:p>
          <a:p>
            <a:pPr>
              <a:buFont typeface="Wingdings" panose="05000000000000000000" pitchFamily="2" charset="2"/>
              <a:buChar char="§"/>
            </a:pPr>
            <a:r>
              <a:rPr lang="es-CO" dirty="0"/>
              <a:t>La variable objetivo esta ha de ser linealmente separable.</a:t>
            </a:r>
          </a:p>
          <a:p>
            <a:pPr>
              <a:buFont typeface="Wingdings" panose="05000000000000000000" pitchFamily="2" charset="2"/>
              <a:buChar char="§"/>
            </a:pPr>
            <a:r>
              <a:rPr lang="es-CO" dirty="0"/>
              <a:t>La regresión logística no es uno de los algoritmos más potentes que existen.</a:t>
            </a:r>
          </a:p>
        </p:txBody>
      </p:sp>
    </p:spTree>
    <p:extLst>
      <p:ext uri="{BB962C8B-B14F-4D97-AF65-F5344CB8AC3E}">
        <p14:creationId xmlns:p14="http://schemas.microsoft.com/office/powerpoint/2010/main" val="114217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625440-CA04-40F2-A090-AF4A1B0D8DCF}"/>
              </a:ext>
            </a:extLst>
          </p:cNvPr>
          <p:cNvPicPr>
            <a:picLocks noChangeAspect="1"/>
          </p:cNvPicPr>
          <p:nvPr/>
        </p:nvPicPr>
        <p:blipFill>
          <a:blip r:embed="rId2"/>
          <a:stretch>
            <a:fillRect/>
          </a:stretch>
        </p:blipFill>
        <p:spPr>
          <a:xfrm>
            <a:off x="3715031" y="1287055"/>
            <a:ext cx="4895569" cy="2412162"/>
          </a:xfrm>
          <a:prstGeom prst="rect">
            <a:avLst/>
          </a:prstGeom>
        </p:spPr>
      </p:pic>
      <p:sp>
        <p:nvSpPr>
          <p:cNvPr id="4" name="Marcador de número de diapositiva 3"/>
          <p:cNvSpPr>
            <a:spLocks noGrp="1"/>
          </p:cNvSpPr>
          <p:nvPr>
            <p:ph type="sldNum" sz="quarter" idx="12"/>
          </p:nvPr>
        </p:nvSpPr>
        <p:spPr/>
        <p:txBody>
          <a:bodyPr/>
          <a:lstStyle/>
          <a:p>
            <a:fld id="{EBF82D2F-B254-444B-AB4D-B74E21055EB1}" type="slidenum">
              <a:rPr lang="es-ES" smtClean="0"/>
              <a:t>11</a:t>
            </a:fld>
            <a:endParaRPr lang="es-ES"/>
          </a:p>
        </p:txBody>
      </p:sp>
      <p:sp>
        <p:nvSpPr>
          <p:cNvPr id="5" name="7 Rectángulo redondeado">
            <a:extLst>
              <a:ext uri="{FF2B5EF4-FFF2-40B4-BE49-F238E27FC236}">
                <a16:creationId xmlns:a16="http://schemas.microsoft.com/office/drawing/2014/main" id="{DAACE6B9-6F4A-4AE4-9262-146453EBA813}"/>
              </a:ext>
            </a:extLst>
          </p:cNvPr>
          <p:cNvSpPr/>
          <p:nvPr/>
        </p:nvSpPr>
        <p:spPr>
          <a:xfrm>
            <a:off x="1950720" y="3163819"/>
            <a:ext cx="8107680" cy="1994670"/>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Vamos a Codificar!</a:t>
            </a:r>
          </a:p>
        </p:txBody>
      </p:sp>
    </p:spTree>
    <p:extLst>
      <p:ext uri="{BB962C8B-B14F-4D97-AF65-F5344CB8AC3E}">
        <p14:creationId xmlns:p14="http://schemas.microsoft.com/office/powerpoint/2010/main" val="392139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12</a:t>
            </a:fld>
            <a:endParaRPr lang="es-ES"/>
          </a:p>
        </p:txBody>
      </p:sp>
      <p:sp>
        <p:nvSpPr>
          <p:cNvPr id="7" name="7 Rectángulo redondeado">
            <a:extLst>
              <a:ext uri="{FF2B5EF4-FFF2-40B4-BE49-F238E27FC236}">
                <a16:creationId xmlns:a16="http://schemas.microsoft.com/office/drawing/2014/main" id="{640D72ED-31E3-4B9E-B031-67BB0D136E66}"/>
              </a:ext>
            </a:extLst>
          </p:cNvPr>
          <p:cNvSpPr/>
          <p:nvPr/>
        </p:nvSpPr>
        <p:spPr>
          <a:xfrm>
            <a:off x="2882098" y="2343565"/>
            <a:ext cx="7778178" cy="1811966"/>
          </a:xfrm>
          <a:prstGeom prst="round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¿En qué consiste un Clasificador Ingenuo de Bayes?</a:t>
            </a:r>
          </a:p>
        </p:txBody>
      </p:sp>
      <p:pic>
        <p:nvPicPr>
          <p:cNvPr id="9" name="Imagen 8">
            <a:extLst>
              <a:ext uri="{FF2B5EF4-FFF2-40B4-BE49-F238E27FC236}">
                <a16:creationId xmlns:a16="http://schemas.microsoft.com/office/drawing/2014/main" id="{6F08F6F6-0072-49A2-A90C-B776E170297F}"/>
              </a:ext>
            </a:extLst>
          </p:cNvPr>
          <p:cNvPicPr>
            <a:picLocks noChangeAspect="1"/>
          </p:cNvPicPr>
          <p:nvPr/>
        </p:nvPicPr>
        <p:blipFill>
          <a:blip r:embed="rId2"/>
          <a:stretch>
            <a:fillRect/>
          </a:stretch>
        </p:blipFill>
        <p:spPr>
          <a:xfrm>
            <a:off x="461590" y="2977135"/>
            <a:ext cx="3328163" cy="3534455"/>
          </a:xfrm>
          <a:prstGeom prst="rect">
            <a:avLst/>
          </a:prstGeom>
        </p:spPr>
      </p:pic>
    </p:spTree>
    <p:extLst>
      <p:ext uri="{BB962C8B-B14F-4D97-AF65-F5344CB8AC3E}">
        <p14:creationId xmlns:p14="http://schemas.microsoft.com/office/powerpoint/2010/main" val="3477283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pPr>
              <a:defRPr/>
            </a:pPr>
            <a:r>
              <a:rPr lang="es-CO" dirty="0"/>
              <a:t>Teorema de Bayes</a:t>
            </a:r>
            <a:endParaRPr lang="es-ES" sz="3600" cap="small" dirty="0"/>
          </a:p>
        </p:txBody>
      </p:sp>
      <mc:AlternateContent xmlns:mc="http://schemas.openxmlformats.org/markup-compatibility/2006" xmlns:a14="http://schemas.microsoft.com/office/drawing/2010/main">
        <mc:Choice Requires="a14">
          <p:sp>
            <p:nvSpPr>
              <p:cNvPr id="8195" name="Rectangle 9"/>
              <p:cNvSpPr>
                <a:spLocks noChangeArrowheads="1"/>
              </p:cNvSpPr>
              <p:nvPr/>
            </p:nvSpPr>
            <p:spPr bwMode="auto">
              <a:xfrm>
                <a:off x="562708" y="1173708"/>
                <a:ext cx="4206240"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sz="2000" b="1" cap="small" dirty="0">
                    <a:cs typeface="Times New Roman" pitchFamily="18" charset="0"/>
                  </a:rPr>
                  <a:t>La Regla de Bayes</a:t>
                </a:r>
              </a:p>
              <a:p>
                <a:pPr marL="365125" lvl="1" indent="-185738" defTabSz="411163" eaLnBrk="0" hangingPunct="0">
                  <a:buBlip>
                    <a:blip r:embed="rId4"/>
                  </a:buBlip>
                  <a:tabLst>
                    <a:tab pos="2239963" algn="l"/>
                  </a:tabLst>
                  <a:defRPr/>
                </a:pPr>
                <a:endParaRPr lang="es-CO" sz="2000" dirty="0">
                  <a:solidFill>
                    <a:srgbClr val="080808"/>
                  </a:solidFill>
                  <a:cs typeface="Times New Roman" pitchFamily="18" charset="0"/>
                </a:endParaRPr>
              </a:p>
              <a:p>
                <a:pPr marL="273050" lvl="1" algn="just" defTabSz="411163" eaLnBrk="0" hangingPunct="0">
                  <a:tabLst>
                    <a:tab pos="2239963" algn="l"/>
                  </a:tabLst>
                  <a:defRPr/>
                </a:pPr>
                <a:r>
                  <a:rPr lang="es-CO" sz="2000" dirty="0">
                    <a:solidFill>
                      <a:srgbClr val="080808"/>
                    </a:solidFill>
                    <a:cs typeface="Times New Roman" pitchFamily="18" charset="0"/>
                  </a:rPr>
                  <a:t>El </a:t>
                </a:r>
                <a:r>
                  <a:rPr lang="es-CO" sz="2000" b="1" dirty="0">
                    <a:solidFill>
                      <a:schemeClr val="accent5"/>
                    </a:solidFill>
                    <a:cs typeface="Times New Roman" pitchFamily="18" charset="0"/>
                  </a:rPr>
                  <a:t>Teorema de Bayes </a:t>
                </a:r>
                <a:r>
                  <a:rPr lang="es-CO" sz="2000" dirty="0"/>
                  <a:t>expresa la probabilidad </a:t>
                </a:r>
                <a:r>
                  <a:rPr lang="es-CO" sz="2000" i="1" dirty="0"/>
                  <a:t>a posteriori</a:t>
                </a:r>
                <a:r>
                  <a:rPr lang="es-CO" sz="2000" dirty="0"/>
                  <a:t> de un evento aleatorio </a:t>
                </a:r>
                <a:r>
                  <a:rPr lang="es-CO" sz="2000" i="1" dirty="0"/>
                  <a:t>A</a:t>
                </a:r>
                <a:r>
                  <a:rPr lang="es-CO" sz="2000" dirty="0"/>
                  <a:t> (que es una clase </a:t>
                </a:r>
                <a14:m>
                  <m:oMath xmlns:m="http://schemas.openxmlformats.org/officeDocument/2006/math">
                    <m:sSub>
                      <m:sSubPr>
                        <m:ctrlPr>
                          <a:rPr lang="es-CO" sz="2000" i="1">
                            <a:solidFill>
                              <a:srgbClr val="080808"/>
                            </a:solidFill>
                            <a:latin typeface="Cambria Math" panose="02040503050406030204" pitchFamily="18" charset="0"/>
                            <a:cs typeface="Times New Roman" pitchFamily="18" charset="0"/>
                          </a:rPr>
                        </m:ctrlPr>
                      </m:sSubPr>
                      <m:e>
                        <m:r>
                          <a:rPr lang="es-CO" sz="2000" i="1">
                            <a:solidFill>
                              <a:srgbClr val="080808"/>
                            </a:solidFill>
                            <a:latin typeface="Cambria Math" panose="02040503050406030204" pitchFamily="18" charset="0"/>
                            <a:cs typeface="Times New Roman" pitchFamily="18" charset="0"/>
                          </a:rPr>
                          <m:t>𝑐</m:t>
                        </m:r>
                      </m:e>
                      <m:sub>
                        <m:r>
                          <a:rPr lang="es-CO" sz="2000" i="1">
                            <a:solidFill>
                              <a:srgbClr val="080808"/>
                            </a:solidFill>
                            <a:latin typeface="Cambria Math" panose="02040503050406030204" pitchFamily="18" charset="0"/>
                            <a:cs typeface="Times New Roman" pitchFamily="18" charset="0"/>
                          </a:rPr>
                          <m:t>𝑖</m:t>
                        </m:r>
                      </m:sub>
                    </m:sSub>
                  </m:oMath>
                </a14:m>
                <a:r>
                  <a:rPr lang="es-CO" sz="2000" dirty="0"/>
                  <a:t>) dado un evento B (que es el vector de características, </a:t>
                </a:r>
                <a14:m>
                  <m:oMath xmlns:m="http://schemas.openxmlformats.org/officeDocument/2006/math">
                    <m:r>
                      <a:rPr lang="es-CO" sz="2000" b="1" i="1" dirty="0" smtClean="0">
                        <a:latin typeface="Cambria Math" panose="02040503050406030204" pitchFamily="18" charset="0"/>
                      </a:rPr>
                      <m:t>𝒙</m:t>
                    </m:r>
                  </m:oMath>
                </a14:m>
                <a:r>
                  <a:rPr lang="es-CO" sz="2000" i="1" dirty="0"/>
                  <a:t>)</a:t>
                </a:r>
                <a:r>
                  <a:rPr lang="es-CO" sz="2000" dirty="0"/>
                  <a:t> en términos de la distribución de probabilidad condicional y la probabilidad marginal.</a:t>
                </a: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p:txBody>
          </p:sp>
        </mc:Choice>
        <mc:Fallback xmlns="">
          <p:sp>
            <p:nvSpPr>
              <p:cNvPr id="8195" name="Rectangle 9"/>
              <p:cNvSpPr>
                <a:spLocks noRot="1" noChangeAspect="1" noMove="1" noResize="1" noEditPoints="1" noAdjustHandles="1" noChangeArrowheads="1" noChangeShapeType="1" noTextEdit="1"/>
              </p:cNvSpPr>
              <p:nvPr/>
            </p:nvSpPr>
            <p:spPr bwMode="auto">
              <a:xfrm>
                <a:off x="562708" y="1173708"/>
                <a:ext cx="4206240" cy="5063581"/>
              </a:xfrm>
              <a:prstGeom prst="rect">
                <a:avLst/>
              </a:prstGeom>
              <a:blipFill>
                <a:blip r:embed="rId6"/>
                <a:stretch>
                  <a:fillRect t="-723" r="-1594"/>
                </a:stretch>
              </a:blipFill>
              <a:ln w="9525">
                <a:noFill/>
                <a:miter lim="800000"/>
                <a:headEnd/>
                <a:tailEnd/>
              </a:ln>
            </p:spPr>
            <p:txBody>
              <a:bodyPr/>
              <a:lstStyle/>
              <a:p>
                <a:r>
                  <a:rPr lang="es-CO">
                    <a:noFill/>
                  </a:rPr>
                  <a:t> </a:t>
                </a:r>
              </a:p>
            </p:txBody>
          </p:sp>
        </mc:Fallback>
      </mc:AlternateContent>
      <p:pic>
        <p:nvPicPr>
          <p:cNvPr id="2" name="Imagen 1">
            <a:extLst>
              <a:ext uri="{FF2B5EF4-FFF2-40B4-BE49-F238E27FC236}">
                <a16:creationId xmlns:a16="http://schemas.microsoft.com/office/drawing/2014/main" id="{845AFA0F-D97E-47F1-902B-203FC09A342A}"/>
              </a:ext>
            </a:extLst>
          </p:cNvPr>
          <p:cNvPicPr>
            <a:picLocks noChangeAspect="1"/>
          </p:cNvPicPr>
          <p:nvPr/>
        </p:nvPicPr>
        <p:blipFill>
          <a:blip r:embed="rId7"/>
          <a:stretch>
            <a:fillRect/>
          </a:stretch>
        </p:blipFill>
        <p:spPr>
          <a:xfrm>
            <a:off x="4988709" y="1228092"/>
            <a:ext cx="6842047" cy="45613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3929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pPr>
              <a:defRPr/>
            </a:pPr>
            <a:r>
              <a:rPr lang="es-CO" dirty="0"/>
              <a:t>Teorema de Bayes</a:t>
            </a:r>
            <a:endParaRPr lang="es-ES" sz="3600" cap="small" dirty="0"/>
          </a:p>
        </p:txBody>
      </p:sp>
      <mc:AlternateContent xmlns:mc="http://schemas.openxmlformats.org/markup-compatibility/2006" xmlns:a14="http://schemas.microsoft.com/office/drawing/2010/main">
        <mc:Choice Requires="a14">
          <p:sp>
            <p:nvSpPr>
              <p:cNvPr id="8195" name="Rectangle 9"/>
              <p:cNvSpPr>
                <a:spLocks noChangeArrowheads="1"/>
              </p:cNvSpPr>
              <p:nvPr/>
            </p:nvSpPr>
            <p:spPr bwMode="auto">
              <a:xfrm>
                <a:off x="562708" y="1173708"/>
                <a:ext cx="3965749"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sz="2000" b="1" cap="small" dirty="0">
                    <a:cs typeface="Times New Roman" pitchFamily="18" charset="0"/>
                  </a:rPr>
                  <a:t>La Regla de Bayes</a:t>
                </a:r>
              </a:p>
              <a:p>
                <a:pPr marL="365125" lvl="1" indent="-185738" defTabSz="411163" eaLnBrk="0" hangingPunct="0">
                  <a:buBlip>
                    <a:blip r:embed="rId4"/>
                  </a:buBlip>
                  <a:tabLst>
                    <a:tab pos="2239963" algn="l"/>
                  </a:tabLst>
                  <a:defRPr/>
                </a:pPr>
                <a:endParaRPr lang="es-CO" sz="2000" dirty="0">
                  <a:solidFill>
                    <a:srgbClr val="080808"/>
                  </a:solidFill>
                  <a:cs typeface="Times New Roman" pitchFamily="18" charset="0"/>
                </a:endParaRPr>
              </a:p>
              <a:p>
                <a:pPr marL="273050" lvl="1" algn="just" defTabSz="411163" eaLnBrk="0" hangingPunct="0">
                  <a:tabLst>
                    <a:tab pos="2239963" algn="l"/>
                  </a:tabLst>
                  <a:defRPr/>
                </a:pPr>
                <a:r>
                  <a:rPr lang="es-CO" dirty="0">
                    <a:solidFill>
                      <a:srgbClr val="080808"/>
                    </a:solidFill>
                    <a:cs typeface="Times New Roman" pitchFamily="18" charset="0"/>
                  </a:rPr>
                  <a:t>El </a:t>
                </a:r>
                <a:r>
                  <a:rPr lang="es-CO" b="1" dirty="0">
                    <a:solidFill>
                      <a:schemeClr val="accent5"/>
                    </a:solidFill>
                    <a:cs typeface="Times New Roman" pitchFamily="18" charset="0"/>
                  </a:rPr>
                  <a:t>Teorema de Bayes </a:t>
                </a:r>
                <a:r>
                  <a:rPr lang="es-CO" dirty="0"/>
                  <a:t>expresa la probabilidad </a:t>
                </a:r>
                <a:r>
                  <a:rPr lang="es-CO" i="1" dirty="0"/>
                  <a:t>a posteriori</a:t>
                </a:r>
                <a:r>
                  <a:rPr lang="es-CO" dirty="0"/>
                  <a:t> de un evento aleatorio </a:t>
                </a:r>
                <a:r>
                  <a:rPr lang="es-CO" i="1" dirty="0"/>
                  <a:t>A</a:t>
                </a:r>
                <a:r>
                  <a:rPr lang="es-CO" dirty="0"/>
                  <a:t> (que es una clase </a:t>
                </a:r>
                <a14:m>
                  <m:oMath xmlns:m="http://schemas.openxmlformats.org/officeDocument/2006/math">
                    <m:sSub>
                      <m:sSubPr>
                        <m:ctrlPr>
                          <a:rPr lang="es-CO" i="1">
                            <a:solidFill>
                              <a:srgbClr val="080808"/>
                            </a:solidFill>
                            <a:latin typeface="Cambria Math" panose="02040503050406030204" pitchFamily="18" charset="0"/>
                            <a:cs typeface="Times New Roman" pitchFamily="18" charset="0"/>
                          </a:rPr>
                        </m:ctrlPr>
                      </m:sSubPr>
                      <m:e>
                        <m:r>
                          <a:rPr lang="es-CO" i="1">
                            <a:solidFill>
                              <a:srgbClr val="080808"/>
                            </a:solidFill>
                            <a:latin typeface="Cambria Math" panose="02040503050406030204" pitchFamily="18" charset="0"/>
                            <a:cs typeface="Times New Roman" pitchFamily="18" charset="0"/>
                          </a:rPr>
                          <m:t>𝑐</m:t>
                        </m:r>
                      </m:e>
                      <m:sub>
                        <m:r>
                          <a:rPr lang="es-CO" i="1">
                            <a:solidFill>
                              <a:srgbClr val="080808"/>
                            </a:solidFill>
                            <a:latin typeface="Cambria Math" panose="02040503050406030204" pitchFamily="18" charset="0"/>
                            <a:cs typeface="Times New Roman" pitchFamily="18" charset="0"/>
                          </a:rPr>
                          <m:t>𝑖</m:t>
                        </m:r>
                      </m:sub>
                    </m:sSub>
                  </m:oMath>
                </a14:m>
                <a:r>
                  <a:rPr lang="es-CO" dirty="0"/>
                  <a:t>) dado un evento B (que es el vector de características, </a:t>
                </a:r>
                <a14:m>
                  <m:oMath xmlns:m="http://schemas.openxmlformats.org/officeDocument/2006/math">
                    <m:r>
                      <a:rPr lang="es-CO" b="1" i="1" dirty="0" smtClean="0">
                        <a:latin typeface="Cambria Math" panose="02040503050406030204" pitchFamily="18" charset="0"/>
                      </a:rPr>
                      <m:t>𝒙</m:t>
                    </m:r>
                  </m:oMath>
                </a14:m>
                <a:r>
                  <a:rPr lang="es-CO" i="1" dirty="0"/>
                  <a:t>)</a:t>
                </a:r>
                <a:r>
                  <a:rPr lang="es-CO" dirty="0"/>
                  <a:t> en términos de la distribución de probabilidad condicional y la probabilidad marginal.</a:t>
                </a: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p:txBody>
          </p:sp>
        </mc:Choice>
        <mc:Fallback xmlns="">
          <p:sp>
            <p:nvSpPr>
              <p:cNvPr id="8195" name="Rectangle 9"/>
              <p:cNvSpPr>
                <a:spLocks noRot="1" noChangeAspect="1" noMove="1" noResize="1" noEditPoints="1" noAdjustHandles="1" noChangeArrowheads="1" noChangeShapeType="1" noTextEdit="1"/>
              </p:cNvSpPr>
              <p:nvPr/>
            </p:nvSpPr>
            <p:spPr bwMode="auto">
              <a:xfrm>
                <a:off x="562708" y="1173708"/>
                <a:ext cx="3965749" cy="5063581"/>
              </a:xfrm>
              <a:prstGeom prst="rect">
                <a:avLst/>
              </a:prstGeom>
              <a:blipFill>
                <a:blip r:embed="rId6"/>
                <a:stretch>
                  <a:fillRect t="-723" r="-1382"/>
                </a:stretch>
              </a:blipFill>
              <a:ln w="9525">
                <a:noFill/>
                <a:miter lim="800000"/>
                <a:headEnd/>
                <a:tailEnd/>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3 CuadroTexto">
                <a:extLst>
                  <a:ext uri="{FF2B5EF4-FFF2-40B4-BE49-F238E27FC236}">
                    <a16:creationId xmlns:a16="http://schemas.microsoft.com/office/drawing/2014/main" id="{905E4AFA-E2CB-4D98-8E8D-F2FB3107F90F}"/>
                  </a:ext>
                </a:extLst>
              </p:cNvPr>
              <p:cNvSpPr txBox="1"/>
              <p:nvPr/>
            </p:nvSpPr>
            <p:spPr>
              <a:xfrm>
                <a:off x="6680918" y="1173708"/>
                <a:ext cx="3495930" cy="1003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s-CO" sz="2500" b="0" i="1" smtClean="0">
                          <a:latin typeface="Cambria Math"/>
                        </a:rPr>
                        <m:t>𝑃</m:t>
                      </m:r>
                      <m:d>
                        <m:dPr>
                          <m:ctrlPr>
                            <a:rPr lang="es-CO" sz="2500" b="0" i="1" smtClean="0">
                              <a:latin typeface="Cambria Math" panose="02040503050406030204" pitchFamily="18" charset="0"/>
                            </a:rPr>
                          </m:ctrlPr>
                        </m:dPr>
                        <m:e>
                          <m:sSub>
                            <m:sSubPr>
                              <m:ctrlPr>
                                <a:rPr lang="es-CO" sz="2500" b="0" i="1" smtClean="0">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e>
                        <m:e>
                          <m:r>
                            <a:rPr lang="es-CO" sz="2500" b="0" i="1" smtClean="0">
                              <a:latin typeface="Cambria Math"/>
                            </a:rPr>
                            <m:t>𝑥</m:t>
                          </m:r>
                        </m:e>
                      </m:d>
                      <m:r>
                        <a:rPr lang="es-CO" sz="2500" b="0" i="1" smtClean="0">
                          <a:latin typeface="Cambria Math"/>
                        </a:rPr>
                        <m:t>= </m:t>
                      </m:r>
                      <m:f>
                        <m:fPr>
                          <m:ctrlPr>
                            <a:rPr lang="es-CO" sz="2500" b="0" i="1" smtClean="0">
                              <a:latin typeface="Cambria Math" panose="02040503050406030204" pitchFamily="18" charset="0"/>
                            </a:rPr>
                          </m:ctrlPr>
                        </m:fPr>
                        <m:num>
                          <m:r>
                            <a:rPr lang="es-CO" sz="2500" b="0" i="1" smtClean="0">
                              <a:latin typeface="Cambria Math"/>
                            </a:rPr>
                            <m:t>𝑝</m:t>
                          </m:r>
                          <m:d>
                            <m:dPr>
                              <m:ctrlPr>
                                <a:rPr lang="es-CO" sz="2500" b="0" i="1" smtClean="0">
                                  <a:latin typeface="Cambria Math" panose="02040503050406030204" pitchFamily="18" charset="0"/>
                                </a:rPr>
                              </m:ctrlPr>
                            </m:dPr>
                            <m:e>
                              <m:r>
                                <a:rPr lang="es-CO" sz="2500" b="0" i="1" smtClean="0">
                                  <a:latin typeface="Cambria Math"/>
                                </a:rPr>
                                <m:t>𝑥</m:t>
                              </m:r>
                            </m:e>
                            <m:e>
                              <m:sSub>
                                <m:sSubPr>
                                  <m:ctrlPr>
                                    <a:rPr lang="es-CO" sz="2500" i="1">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e>
                          </m:d>
                          <m:r>
                            <a:rPr lang="es-CO" sz="2500" b="0" i="1" smtClean="0">
                              <a:latin typeface="Cambria Math"/>
                            </a:rPr>
                            <m:t>𝑃</m:t>
                          </m:r>
                          <m:r>
                            <a:rPr lang="es-CO" sz="2500" b="0" i="1" smtClean="0">
                              <a:latin typeface="Cambria Math"/>
                            </a:rPr>
                            <m:t>(</m:t>
                          </m:r>
                          <m:sSub>
                            <m:sSubPr>
                              <m:ctrlPr>
                                <a:rPr lang="es-CO" sz="2500" i="1" smtClean="0">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r>
                            <a:rPr lang="es-CO" sz="2500" b="0" i="1" smtClean="0">
                              <a:latin typeface="Cambria Math"/>
                            </a:rPr>
                            <m:t>)</m:t>
                          </m:r>
                        </m:num>
                        <m:den>
                          <m:r>
                            <a:rPr lang="es-CO" sz="2500" b="0" i="1" smtClean="0">
                              <a:latin typeface="Cambria Math"/>
                            </a:rPr>
                            <m:t>𝑝</m:t>
                          </m:r>
                          <m:r>
                            <a:rPr lang="es-CO" sz="2500" b="0" i="1" smtClean="0">
                              <a:latin typeface="Cambria Math"/>
                            </a:rPr>
                            <m:t>(</m:t>
                          </m:r>
                          <m:r>
                            <a:rPr lang="es-CO" sz="2500" b="0" i="1" smtClean="0">
                              <a:latin typeface="Cambria Math"/>
                            </a:rPr>
                            <m:t>𝑥</m:t>
                          </m:r>
                          <m:r>
                            <a:rPr lang="es-CO" sz="2500" b="0" i="1" smtClean="0">
                              <a:latin typeface="Cambria Math"/>
                            </a:rPr>
                            <m:t>)</m:t>
                          </m:r>
                        </m:den>
                      </m:f>
                    </m:oMath>
                  </m:oMathPara>
                </a14:m>
                <a:endParaRPr lang="es-CO" sz="2500" dirty="0"/>
              </a:p>
            </p:txBody>
          </p:sp>
        </mc:Choice>
        <mc:Fallback xmlns="">
          <p:sp>
            <p:nvSpPr>
              <p:cNvPr id="5" name="3 CuadroTexto">
                <a:extLst>
                  <a:ext uri="{FF2B5EF4-FFF2-40B4-BE49-F238E27FC236}">
                    <a16:creationId xmlns:a16="http://schemas.microsoft.com/office/drawing/2014/main" id="{905E4AFA-E2CB-4D98-8E8D-F2FB3107F90F}"/>
                  </a:ext>
                </a:extLst>
              </p:cNvPr>
              <p:cNvSpPr txBox="1">
                <a:spLocks noRot="1" noChangeAspect="1" noMove="1" noResize="1" noEditPoints="1" noAdjustHandles="1" noChangeArrowheads="1" noChangeShapeType="1" noTextEdit="1"/>
              </p:cNvSpPr>
              <p:nvPr/>
            </p:nvSpPr>
            <p:spPr>
              <a:xfrm>
                <a:off x="6680918" y="1173708"/>
                <a:ext cx="3495930" cy="1003609"/>
              </a:xfrm>
              <a:prstGeom prst="round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Rectángulo redondeado">
                <a:extLst>
                  <a:ext uri="{FF2B5EF4-FFF2-40B4-BE49-F238E27FC236}">
                    <a16:creationId xmlns:a16="http://schemas.microsoft.com/office/drawing/2014/main" id="{E5BC62A8-43B3-4E77-B84B-F4C3B4F3B453}"/>
                  </a:ext>
                </a:extLst>
              </p:cNvPr>
              <p:cNvSpPr/>
              <p:nvPr/>
            </p:nvSpPr>
            <p:spPr>
              <a:xfrm>
                <a:off x="5103223" y="2750542"/>
                <a:ext cx="6651320" cy="2653367"/>
              </a:xfrm>
              <a:prstGeom prst="roundRect">
                <a:avLst>
                  <a:gd name="adj" fmla="val 6992"/>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00000"/>
                  </a:lnSpc>
                  <a:buNone/>
                </a:pPr>
                <a14:m>
                  <m:oMath xmlns:m="http://schemas.openxmlformats.org/officeDocument/2006/math">
                    <m:r>
                      <a:rPr lang="es-CO" sz="1600" i="1" smtClean="0">
                        <a:latin typeface="Cambria Math"/>
                      </a:rPr>
                      <m:t>𝑃</m:t>
                    </m:r>
                    <m:r>
                      <a:rPr lang="es-CO" sz="1600" i="1" smtClean="0">
                        <a:latin typeface="Cambria Math"/>
                      </a:rPr>
                      <m:t>(</m:t>
                    </m:r>
                    <m:sSub>
                      <m:sSubPr>
                        <m:ctrlPr>
                          <a:rPr lang="es-CO" sz="1600" i="1">
                            <a:latin typeface="Cambria Math" panose="02040503050406030204" pitchFamily="18" charset="0"/>
                          </a:rPr>
                        </m:ctrlPr>
                      </m:sSubPr>
                      <m:e>
                        <m:r>
                          <a:rPr lang="es-CO" sz="1600" b="0" i="1" smtClean="0">
                            <a:latin typeface="Cambria Math" panose="02040503050406030204" pitchFamily="18" charset="0"/>
                            <a:ea typeface="Cambria Math"/>
                          </a:rPr>
                          <m:t>𝑐</m:t>
                        </m:r>
                      </m:e>
                      <m:sub>
                        <m:r>
                          <a:rPr lang="es-CO" sz="1600" i="1">
                            <a:latin typeface="Cambria Math"/>
                          </a:rPr>
                          <m:t>𝑖</m:t>
                        </m:r>
                      </m:sub>
                    </m:sSub>
                    <m:r>
                      <a:rPr lang="es-CO" sz="1600" i="1">
                        <a:latin typeface="Cambria Math"/>
                      </a:rPr>
                      <m:t>)</m:t>
                    </m:r>
                  </m:oMath>
                </a14:m>
                <a:r>
                  <a:rPr lang="es-CO" sz="1600" i="1" dirty="0">
                    <a:latin typeface="Cambria Math"/>
                  </a:rPr>
                  <a:t> = </a:t>
                </a:r>
                <a:r>
                  <a:rPr lang="es-CO" sz="1600" dirty="0"/>
                  <a:t>Es la probabilidad de que en la población haya un objeto de clase </a:t>
                </a:r>
                <a14:m>
                  <m:oMath xmlns:m="http://schemas.openxmlformats.org/officeDocument/2006/math">
                    <m:sSub>
                      <m:sSubPr>
                        <m:ctrlPr>
                          <a:rPr lang="es-CO" sz="1600" i="1">
                            <a:latin typeface="Cambria Math" panose="02040503050406030204" pitchFamily="18" charset="0"/>
                          </a:rPr>
                        </m:ctrlPr>
                      </m:sSubPr>
                      <m:e>
                        <m:r>
                          <a:rPr lang="es-CO" sz="1600" b="0" i="1" smtClean="0">
                            <a:latin typeface="Cambria Math" panose="02040503050406030204" pitchFamily="18" charset="0"/>
                          </a:rPr>
                          <m:t>𝑐</m:t>
                        </m:r>
                      </m:e>
                      <m:sub>
                        <m:r>
                          <a:rPr lang="es-CO" sz="1600" i="1">
                            <a:latin typeface="Cambria Math"/>
                          </a:rPr>
                          <m:t>𝑖</m:t>
                        </m:r>
                      </m:sub>
                    </m:sSub>
                  </m:oMath>
                </a14:m>
                <a:r>
                  <a:rPr lang="es-CO" sz="1600" i="1" dirty="0">
                    <a:latin typeface="Cambria Math"/>
                  </a:rPr>
                  <a:t>.</a:t>
                </a:r>
              </a:p>
              <a:p>
                <a:pPr>
                  <a:lnSpc>
                    <a:spcPct val="100000"/>
                  </a:lnSpc>
                  <a:buNone/>
                </a:pPr>
                <a:endParaRPr lang="es-CO" sz="1600" i="1" dirty="0">
                  <a:latin typeface="Cambria Math"/>
                </a:endParaRPr>
              </a:p>
              <a:p>
                <a:pPr>
                  <a:lnSpc>
                    <a:spcPct val="100000"/>
                  </a:lnSpc>
                  <a:buNone/>
                </a:pPr>
                <a14:m>
                  <m:oMath xmlns:m="http://schemas.openxmlformats.org/officeDocument/2006/math">
                    <m:r>
                      <a:rPr lang="es-CO" sz="1600" i="1" smtClean="0">
                        <a:latin typeface="Cambria Math"/>
                      </a:rPr>
                      <m:t>𝑝</m:t>
                    </m:r>
                    <m:d>
                      <m:dPr>
                        <m:ctrlPr>
                          <a:rPr lang="es-CO" sz="1600" i="1">
                            <a:latin typeface="Cambria Math" panose="02040503050406030204" pitchFamily="18" charset="0"/>
                          </a:rPr>
                        </m:ctrlPr>
                      </m:dPr>
                      <m:e>
                        <m:r>
                          <a:rPr lang="es-CO" sz="1600" i="1">
                            <a:latin typeface="Cambria Math"/>
                          </a:rPr>
                          <m:t>𝑥</m:t>
                        </m:r>
                      </m:e>
                      <m:e>
                        <m:sSub>
                          <m:sSubPr>
                            <m:ctrlPr>
                              <a:rPr lang="es-CO" sz="1600" i="1">
                                <a:latin typeface="Cambria Math" panose="02040503050406030204" pitchFamily="18" charset="0"/>
                              </a:rPr>
                            </m:ctrlPr>
                          </m:sSubPr>
                          <m:e>
                            <m:r>
                              <a:rPr lang="es-CO" sz="1600" b="0" i="1" smtClean="0">
                                <a:latin typeface="Cambria Math" panose="02040503050406030204" pitchFamily="18" charset="0"/>
                              </a:rPr>
                              <m:t>𝑐</m:t>
                            </m:r>
                          </m:e>
                          <m:sub>
                            <m:r>
                              <a:rPr lang="es-CO" sz="1600" i="1">
                                <a:latin typeface="Cambria Math"/>
                              </a:rPr>
                              <m:t>𝑖</m:t>
                            </m:r>
                          </m:sub>
                        </m:sSub>
                      </m:e>
                    </m:d>
                    <m:r>
                      <a:rPr lang="es-CO" sz="1600" b="0" i="0" smtClean="0">
                        <a:latin typeface="Cambria Math"/>
                      </a:rPr>
                      <m:t>= </m:t>
                    </m:r>
                  </m:oMath>
                </a14:m>
                <a:r>
                  <a:rPr lang="es-CO" sz="1600" dirty="0"/>
                  <a:t>Es la probabilidad de que en la clase </a:t>
                </a:r>
                <a14:m>
                  <m:oMath xmlns:m="http://schemas.openxmlformats.org/officeDocument/2006/math">
                    <m:sSub>
                      <m:sSubPr>
                        <m:ctrlPr>
                          <a:rPr lang="es-CO" sz="1600" i="1">
                            <a:latin typeface="Cambria Math" panose="02040503050406030204" pitchFamily="18" charset="0"/>
                          </a:rPr>
                        </m:ctrlPr>
                      </m:sSubPr>
                      <m:e>
                        <m:r>
                          <a:rPr lang="es-CO" sz="1600" b="0" i="1" smtClean="0">
                            <a:latin typeface="Cambria Math" panose="02040503050406030204" pitchFamily="18" charset="0"/>
                          </a:rPr>
                          <m:t>𝑐</m:t>
                        </m:r>
                      </m:e>
                      <m:sub>
                        <m:r>
                          <a:rPr lang="es-CO" sz="1600" i="1">
                            <a:latin typeface="Cambria Math"/>
                          </a:rPr>
                          <m:t>𝑖</m:t>
                        </m:r>
                      </m:sub>
                    </m:sSub>
                  </m:oMath>
                </a14:m>
                <a:r>
                  <a:rPr lang="es-CO" sz="1600" dirty="0"/>
                  <a:t> haya un objeto con un vector de características </a:t>
                </a:r>
                <a14:m>
                  <m:oMath xmlns:m="http://schemas.openxmlformats.org/officeDocument/2006/math">
                    <m:r>
                      <a:rPr lang="es-CO" sz="1600" i="1" dirty="0" smtClean="0">
                        <a:latin typeface="Cambria Math" panose="02040503050406030204" pitchFamily="18" charset="0"/>
                      </a:rPr>
                      <m:t>𝑥</m:t>
                    </m:r>
                  </m:oMath>
                </a14:m>
                <a:r>
                  <a:rPr lang="es-CO" sz="1600" dirty="0"/>
                  <a:t>.</a:t>
                </a:r>
              </a:p>
              <a:p>
                <a:pPr>
                  <a:lnSpc>
                    <a:spcPct val="100000"/>
                  </a:lnSpc>
                  <a:buNone/>
                </a:pPr>
                <a:endParaRPr lang="es-CO" sz="1600" dirty="0"/>
              </a:p>
              <a:p>
                <a:pPr>
                  <a:lnSpc>
                    <a:spcPct val="100000"/>
                  </a:lnSpc>
                  <a:buNone/>
                </a:pPr>
                <a14:m>
                  <m:oMath xmlns:m="http://schemas.openxmlformats.org/officeDocument/2006/math">
                    <m:r>
                      <a:rPr lang="es-CO" sz="1600" i="1">
                        <a:latin typeface="Cambria Math"/>
                      </a:rPr>
                      <m:t>𝑃</m:t>
                    </m:r>
                    <m:d>
                      <m:dPr>
                        <m:ctrlPr>
                          <a:rPr lang="es-CO" sz="1600" i="1">
                            <a:latin typeface="Cambria Math" panose="02040503050406030204" pitchFamily="18" charset="0"/>
                          </a:rPr>
                        </m:ctrlPr>
                      </m:dPr>
                      <m:e>
                        <m:sSub>
                          <m:sSubPr>
                            <m:ctrlPr>
                              <a:rPr lang="es-CO" sz="1600" i="1">
                                <a:latin typeface="Cambria Math" panose="02040503050406030204" pitchFamily="18" charset="0"/>
                              </a:rPr>
                            </m:ctrlPr>
                          </m:sSubPr>
                          <m:e>
                            <m:r>
                              <a:rPr lang="es-CO" sz="1600" b="0" i="1" smtClean="0">
                                <a:latin typeface="Cambria Math" panose="02040503050406030204" pitchFamily="18" charset="0"/>
                              </a:rPr>
                              <m:t>𝑐</m:t>
                            </m:r>
                          </m:e>
                          <m:sub>
                            <m:r>
                              <a:rPr lang="es-CO" sz="1600" i="1">
                                <a:latin typeface="Cambria Math"/>
                              </a:rPr>
                              <m:t>𝑖</m:t>
                            </m:r>
                          </m:sub>
                        </m:sSub>
                      </m:e>
                      <m:e>
                        <m:r>
                          <a:rPr lang="es-CO" sz="1600" i="1">
                            <a:latin typeface="Cambria Math"/>
                          </a:rPr>
                          <m:t>𝑥</m:t>
                        </m:r>
                      </m:e>
                    </m:d>
                  </m:oMath>
                </a14:m>
                <a:r>
                  <a:rPr lang="es-CO" sz="1600" dirty="0"/>
                  <a:t> =  Es la probabilidad de que el objeto con un vector de características </a:t>
                </a:r>
                <a14:m>
                  <m:oMath xmlns:m="http://schemas.openxmlformats.org/officeDocument/2006/math">
                    <m:r>
                      <a:rPr lang="es-CO" sz="1600" i="1" dirty="0" smtClean="0">
                        <a:latin typeface="Cambria Math" panose="02040503050406030204" pitchFamily="18" charset="0"/>
                      </a:rPr>
                      <m:t>𝑥</m:t>
                    </m:r>
                  </m:oMath>
                </a14:m>
                <a:r>
                  <a:rPr lang="es-CO" sz="1600" dirty="0"/>
                  <a:t>  pertenezca a la clase </a:t>
                </a:r>
                <a14:m>
                  <m:oMath xmlns:m="http://schemas.openxmlformats.org/officeDocument/2006/math">
                    <m:sSub>
                      <m:sSubPr>
                        <m:ctrlPr>
                          <a:rPr lang="es-CO" sz="1600" i="1">
                            <a:latin typeface="Cambria Math" panose="02040503050406030204" pitchFamily="18" charset="0"/>
                          </a:rPr>
                        </m:ctrlPr>
                      </m:sSubPr>
                      <m:e>
                        <m:r>
                          <a:rPr lang="es-CO" sz="1600" b="0" i="1" smtClean="0">
                            <a:latin typeface="Cambria Math" panose="02040503050406030204" pitchFamily="18" charset="0"/>
                            <a:ea typeface="Cambria Math"/>
                          </a:rPr>
                          <m:t>𝑐</m:t>
                        </m:r>
                      </m:e>
                      <m:sub>
                        <m:r>
                          <a:rPr lang="es-CO" sz="1600" i="1">
                            <a:latin typeface="Cambria Math"/>
                          </a:rPr>
                          <m:t>𝑖</m:t>
                        </m:r>
                      </m:sub>
                    </m:sSub>
                  </m:oMath>
                </a14:m>
                <a:r>
                  <a:rPr lang="es-CO" sz="1600" dirty="0"/>
                  <a:t>.</a:t>
                </a:r>
              </a:p>
              <a:p>
                <a:pPr>
                  <a:lnSpc>
                    <a:spcPct val="100000"/>
                  </a:lnSpc>
                  <a:buNone/>
                </a:pPr>
                <a:endParaRPr lang="es-CO" sz="1600" dirty="0"/>
              </a:p>
              <a:p>
                <a:pPr>
                  <a:lnSpc>
                    <a:spcPct val="100000"/>
                  </a:lnSpc>
                  <a:buNone/>
                </a:pPr>
                <a14:m>
                  <m:oMath xmlns:m="http://schemas.openxmlformats.org/officeDocument/2006/math">
                    <m:r>
                      <a:rPr lang="es-CO" sz="1600" b="0" i="1" smtClean="0">
                        <a:latin typeface="Cambria Math" panose="02040503050406030204" pitchFamily="18" charset="0"/>
                      </a:rPr>
                      <m:t>𝑝</m:t>
                    </m:r>
                    <m:d>
                      <m:dPr>
                        <m:ctrlPr>
                          <a:rPr lang="es-CO" sz="1600" b="0" i="1" smtClean="0">
                            <a:latin typeface="Cambria Math" panose="02040503050406030204" pitchFamily="18" charset="0"/>
                          </a:rPr>
                        </m:ctrlPr>
                      </m:dPr>
                      <m:e>
                        <m:r>
                          <a:rPr lang="es-CO" sz="1600" b="0" i="1" smtClean="0">
                            <a:latin typeface="Cambria Math" panose="02040503050406030204" pitchFamily="18" charset="0"/>
                          </a:rPr>
                          <m:t>𝑥</m:t>
                        </m:r>
                      </m:e>
                    </m:d>
                    <m:r>
                      <a:rPr lang="es-CO" sz="1600" b="0" i="1" smtClean="0">
                        <a:latin typeface="Cambria Math" panose="02040503050406030204" pitchFamily="18" charset="0"/>
                      </a:rPr>
                      <m:t>=</m:t>
                    </m:r>
                  </m:oMath>
                </a14:m>
                <a:r>
                  <a:rPr lang="es-CO" sz="1600" dirty="0"/>
                  <a:t> Es la probabilidad de que haya un objeto con el vector de características </a:t>
                </a:r>
                <a14:m>
                  <m:oMath xmlns:m="http://schemas.openxmlformats.org/officeDocument/2006/math">
                    <m:r>
                      <a:rPr lang="es-CO" sz="1600" i="1" dirty="0" smtClean="0">
                        <a:latin typeface="Cambria Math" panose="02040503050406030204" pitchFamily="18" charset="0"/>
                      </a:rPr>
                      <m:t>𝑥</m:t>
                    </m:r>
                  </m:oMath>
                </a14:m>
                <a:r>
                  <a:rPr lang="es-CO" sz="1600" dirty="0"/>
                  <a:t>, independiente de la clase a la que </a:t>
                </a:r>
                <a:r>
                  <a:rPr lang="es-CO" sz="1600" dirty="0" err="1"/>
                  <a:t>pertezca</a:t>
                </a:r>
                <a:r>
                  <a:rPr lang="es-CO" sz="1600" dirty="0"/>
                  <a:t>.</a:t>
                </a:r>
              </a:p>
            </p:txBody>
          </p:sp>
        </mc:Choice>
        <mc:Fallback xmlns="">
          <p:sp>
            <p:nvSpPr>
              <p:cNvPr id="6" name="5 Rectángulo redondeado">
                <a:extLst>
                  <a:ext uri="{FF2B5EF4-FFF2-40B4-BE49-F238E27FC236}">
                    <a16:creationId xmlns:a16="http://schemas.microsoft.com/office/drawing/2014/main" id="{E5BC62A8-43B3-4E77-B84B-F4C3B4F3B453}"/>
                  </a:ext>
                </a:extLst>
              </p:cNvPr>
              <p:cNvSpPr>
                <a:spLocks noRot="1" noChangeAspect="1" noMove="1" noResize="1" noEditPoints="1" noAdjustHandles="1" noChangeArrowheads="1" noChangeShapeType="1" noTextEdit="1"/>
              </p:cNvSpPr>
              <p:nvPr/>
            </p:nvSpPr>
            <p:spPr>
              <a:xfrm>
                <a:off x="5103223" y="2750542"/>
                <a:ext cx="6651320" cy="2653367"/>
              </a:xfrm>
              <a:prstGeom prst="roundRect">
                <a:avLst>
                  <a:gd name="adj" fmla="val 6992"/>
                </a:avLst>
              </a:prstGeom>
              <a:blipFill>
                <a:blip r:embed="rId8"/>
                <a:stretch>
                  <a:fillRect r="-183" b="-229"/>
                </a:stretch>
              </a:blipFill>
            </p:spPr>
            <p:txBody>
              <a:bodyPr/>
              <a:lstStyle/>
              <a:p>
                <a:r>
                  <a:rPr lang="es-CO">
                    <a:noFill/>
                  </a:rPr>
                  <a:t> </a:t>
                </a:r>
              </a:p>
            </p:txBody>
          </p:sp>
        </mc:Fallback>
      </mc:AlternateContent>
    </p:spTree>
    <p:extLst>
      <p:ext uri="{BB962C8B-B14F-4D97-AF65-F5344CB8AC3E}">
        <p14:creationId xmlns:p14="http://schemas.microsoft.com/office/powerpoint/2010/main" val="79589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pPr>
              <a:defRPr/>
            </a:pPr>
            <a:r>
              <a:rPr lang="es-CO" dirty="0"/>
              <a:t>Teorema de Bayes</a:t>
            </a:r>
            <a:endParaRPr lang="es-ES" sz="3600" cap="small" dirty="0"/>
          </a:p>
        </p:txBody>
      </p:sp>
      <mc:AlternateContent xmlns:mc="http://schemas.openxmlformats.org/markup-compatibility/2006" xmlns:a14="http://schemas.microsoft.com/office/drawing/2010/main">
        <mc:Choice Requires="a14">
          <p:sp>
            <p:nvSpPr>
              <p:cNvPr id="8195" name="Rectangle 9"/>
              <p:cNvSpPr>
                <a:spLocks noChangeArrowheads="1"/>
              </p:cNvSpPr>
              <p:nvPr/>
            </p:nvSpPr>
            <p:spPr bwMode="auto">
              <a:xfrm>
                <a:off x="562708" y="1173708"/>
                <a:ext cx="11155680"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sz="2000" b="1" cap="small" dirty="0">
                    <a:cs typeface="Times New Roman" pitchFamily="18" charset="0"/>
                  </a:rPr>
                  <a:t>La Regla de Bayes</a:t>
                </a:r>
              </a:p>
              <a:p>
                <a:pPr marL="365125" lvl="1" indent="-185738" defTabSz="411163" eaLnBrk="0" hangingPunct="0">
                  <a:buBlip>
                    <a:blip r:embed="rId4"/>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2000" dirty="0">
                    <a:solidFill>
                      <a:srgbClr val="080808"/>
                    </a:solidFill>
                    <a:cs typeface="Times New Roman" pitchFamily="18" charset="0"/>
                  </a:rPr>
                  <a:t>Para un problema de 2 clases (A y B):</a:t>
                </a: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2000" dirty="0">
                    <a:solidFill>
                      <a:srgbClr val="080808"/>
                    </a:solidFill>
                    <a:cs typeface="Times New Roman" pitchFamily="18" charset="0"/>
                  </a:rPr>
                  <a:t>Así un clasificador </a:t>
                </a:r>
                <a14:m>
                  <m:oMath xmlns:m="http://schemas.openxmlformats.org/officeDocument/2006/math">
                    <m:r>
                      <a:rPr lang="es-CO" sz="2000" i="1" dirty="0" smtClean="0">
                        <a:solidFill>
                          <a:srgbClr val="080808"/>
                        </a:solidFill>
                        <a:latin typeface="Cambria Math" panose="02040503050406030204" pitchFamily="18" charset="0"/>
                        <a:cs typeface="Times New Roman" pitchFamily="18" charset="0"/>
                      </a:rPr>
                      <m:t>𝑔</m:t>
                    </m:r>
                  </m:oMath>
                </a14:m>
                <a:r>
                  <a:rPr lang="es-CO" sz="2000" dirty="0">
                    <a:solidFill>
                      <a:srgbClr val="080808"/>
                    </a:solidFill>
                    <a:cs typeface="Times New Roman" pitchFamily="18" charset="0"/>
                  </a:rPr>
                  <a:t> se define como:</a:t>
                </a: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20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2000" dirty="0">
                    <a:solidFill>
                      <a:srgbClr val="080808"/>
                    </a:solidFill>
                    <a:cs typeface="Times New Roman" pitchFamily="18" charset="0"/>
                  </a:rPr>
                  <a:t>Para múltiples clases el clasificador se define como </a:t>
                </a:r>
                <a14:m>
                  <m:oMath xmlns:m="http://schemas.openxmlformats.org/officeDocument/2006/math">
                    <m:r>
                      <a:rPr lang="es-CO" sz="2000" b="0" i="1" dirty="0" smtClean="0">
                        <a:solidFill>
                          <a:srgbClr val="080808"/>
                        </a:solidFill>
                        <a:latin typeface="Cambria Math" panose="02040503050406030204" pitchFamily="18" charset="0"/>
                        <a:cs typeface="Times New Roman" pitchFamily="18" charset="0"/>
                      </a:rPr>
                      <m:t>𝑔</m:t>
                    </m:r>
                    <m:r>
                      <a:rPr lang="es-CO" sz="2000" i="1" dirty="0">
                        <a:solidFill>
                          <a:srgbClr val="080808"/>
                        </a:solidFill>
                        <a:latin typeface="Cambria Math" panose="02040503050406030204" pitchFamily="18" charset="0"/>
                        <a:cs typeface="Times New Roman" pitchFamily="18" charset="0"/>
                      </a:rPr>
                      <m:t>(</m:t>
                    </m:r>
                    <m:r>
                      <a:rPr lang="es-CO" sz="2000" b="1" i="1" dirty="0">
                        <a:solidFill>
                          <a:srgbClr val="080808"/>
                        </a:solidFill>
                        <a:latin typeface="Cambria Math" panose="02040503050406030204" pitchFamily="18" charset="0"/>
                        <a:cs typeface="Times New Roman" pitchFamily="18" charset="0"/>
                      </a:rPr>
                      <m:t>𝒙</m:t>
                    </m:r>
                    <m:r>
                      <a:rPr lang="es-CO" sz="2000" i="1" dirty="0">
                        <a:solidFill>
                          <a:srgbClr val="080808"/>
                        </a:solidFill>
                        <a:latin typeface="Cambria Math" panose="02040503050406030204" pitchFamily="18" charset="0"/>
                        <a:cs typeface="Times New Roman" pitchFamily="18" charset="0"/>
                      </a:rPr>
                      <m:t>)</m:t>
                    </m:r>
                  </m:oMath>
                </a14:m>
                <a:r>
                  <a:rPr lang="es-CO" sz="2000" dirty="0">
                    <a:solidFill>
                      <a:srgbClr val="080808"/>
                    </a:solidFill>
                    <a:cs typeface="Times New Roman" pitchFamily="18" charset="0"/>
                  </a:rPr>
                  <a:t> = </a:t>
                </a:r>
                <a14:m>
                  <m:oMath xmlns:m="http://schemas.openxmlformats.org/officeDocument/2006/math">
                    <m:func>
                      <m:funcPr>
                        <m:ctrlPr>
                          <a:rPr lang="es-CO" sz="2000" i="1">
                            <a:solidFill>
                              <a:srgbClr val="080808"/>
                            </a:solidFill>
                            <a:latin typeface="Cambria Math" panose="02040503050406030204" pitchFamily="18" charset="0"/>
                            <a:cs typeface="Times New Roman" pitchFamily="18" charset="0"/>
                          </a:rPr>
                        </m:ctrlPr>
                      </m:funcPr>
                      <m:fName>
                        <m:limLow>
                          <m:limLowPr>
                            <m:ctrlPr>
                              <a:rPr lang="es-CO" sz="2000" i="1">
                                <a:solidFill>
                                  <a:srgbClr val="080808"/>
                                </a:solidFill>
                                <a:latin typeface="Cambria Math" panose="02040503050406030204" pitchFamily="18" charset="0"/>
                                <a:cs typeface="Times New Roman" pitchFamily="18" charset="0"/>
                              </a:rPr>
                            </m:ctrlPr>
                          </m:limLowPr>
                          <m:e>
                            <m:r>
                              <m:rPr>
                                <m:sty m:val="p"/>
                              </m:rPr>
                              <a:rPr lang="es-CO" sz="2000">
                                <a:solidFill>
                                  <a:srgbClr val="080808"/>
                                </a:solidFill>
                                <a:latin typeface="Cambria Math"/>
                                <a:cs typeface="Times New Roman" pitchFamily="18" charset="0"/>
                              </a:rPr>
                              <m:t>arg</m:t>
                            </m:r>
                            <m:r>
                              <a:rPr lang="es-CO" sz="2000">
                                <a:solidFill>
                                  <a:srgbClr val="080808"/>
                                </a:solidFill>
                                <a:latin typeface="Cambria Math"/>
                                <a:cs typeface="Times New Roman" pitchFamily="18" charset="0"/>
                              </a:rPr>
                              <m:t> </m:t>
                            </m:r>
                            <m:r>
                              <m:rPr>
                                <m:sty m:val="p"/>
                              </m:rPr>
                              <a:rPr lang="es-CO" sz="2000">
                                <a:solidFill>
                                  <a:srgbClr val="080808"/>
                                </a:solidFill>
                                <a:latin typeface="Cambria Math"/>
                                <a:cs typeface="Times New Roman" pitchFamily="18" charset="0"/>
                              </a:rPr>
                              <m:t>max</m:t>
                            </m:r>
                          </m:e>
                          <m:lim>
                            <m:sSub>
                              <m:sSubPr>
                                <m:ctrlPr>
                                  <a:rPr lang="es-CO" sz="2000" i="1" smtClean="0">
                                    <a:solidFill>
                                      <a:srgbClr val="080808"/>
                                    </a:solidFill>
                                    <a:latin typeface="Cambria Math" panose="02040503050406030204" pitchFamily="18" charset="0"/>
                                    <a:cs typeface="Times New Roman" pitchFamily="18" charset="0"/>
                                  </a:rPr>
                                </m:ctrlPr>
                              </m:sSubPr>
                              <m:e>
                                <m:r>
                                  <a:rPr lang="es-CO" sz="2000" b="0" i="1" smtClean="0">
                                    <a:solidFill>
                                      <a:srgbClr val="080808"/>
                                    </a:solidFill>
                                    <a:latin typeface="Cambria Math" panose="02040503050406030204" pitchFamily="18" charset="0"/>
                                    <a:cs typeface="Times New Roman" pitchFamily="18" charset="0"/>
                                  </a:rPr>
                                  <m:t>𝑐</m:t>
                                </m:r>
                              </m:e>
                              <m:sub>
                                <m:r>
                                  <a:rPr lang="es-CO" sz="2000" b="0" i="1" smtClean="0">
                                    <a:solidFill>
                                      <a:srgbClr val="080808"/>
                                    </a:solidFill>
                                    <a:latin typeface="Cambria Math" panose="02040503050406030204" pitchFamily="18" charset="0"/>
                                    <a:cs typeface="Times New Roman" pitchFamily="18" charset="0"/>
                                  </a:rPr>
                                  <m:t>𝑖</m:t>
                                </m:r>
                              </m:sub>
                            </m:sSub>
                          </m:lim>
                        </m:limLow>
                      </m:fName>
                      <m:e>
                        <m:r>
                          <a:rPr lang="es-CO" sz="2000" i="1">
                            <a:solidFill>
                              <a:srgbClr val="080808"/>
                            </a:solidFill>
                            <a:latin typeface="Cambria Math"/>
                            <a:cs typeface="Times New Roman" pitchFamily="18" charset="0"/>
                          </a:rPr>
                          <m:t>(</m:t>
                        </m:r>
                        <m:r>
                          <a:rPr lang="es-CO" sz="2000" b="0" i="1" smtClean="0">
                            <a:solidFill>
                              <a:srgbClr val="080808"/>
                            </a:solidFill>
                            <a:latin typeface="Cambria Math" panose="02040503050406030204" pitchFamily="18" charset="0"/>
                            <a:cs typeface="Times New Roman" pitchFamily="18" charset="0"/>
                          </a:rPr>
                          <m:t>𝑃</m:t>
                        </m:r>
                        <m:d>
                          <m:dPr>
                            <m:ctrlPr>
                              <a:rPr lang="es-CO" sz="2000" i="1">
                                <a:solidFill>
                                  <a:srgbClr val="080808"/>
                                </a:solidFill>
                                <a:latin typeface="Cambria Math" panose="02040503050406030204" pitchFamily="18" charset="0"/>
                                <a:cs typeface="Times New Roman" pitchFamily="18" charset="0"/>
                              </a:rPr>
                            </m:ctrlPr>
                          </m:dPr>
                          <m:e>
                            <m:r>
                              <a:rPr lang="es-CO" sz="2000" b="1" i="1">
                                <a:solidFill>
                                  <a:srgbClr val="080808"/>
                                </a:solidFill>
                                <a:latin typeface="Cambria Math"/>
                                <a:cs typeface="Times New Roman" pitchFamily="18" charset="0"/>
                              </a:rPr>
                              <m:t>𝒙</m:t>
                            </m:r>
                          </m:e>
                          <m:e>
                            <m:sSub>
                              <m:sSubPr>
                                <m:ctrlPr>
                                  <a:rPr lang="es-CO" sz="2000" i="1" smtClean="0">
                                    <a:solidFill>
                                      <a:srgbClr val="080808"/>
                                    </a:solidFill>
                                    <a:latin typeface="Cambria Math" panose="02040503050406030204" pitchFamily="18" charset="0"/>
                                    <a:cs typeface="Times New Roman" pitchFamily="18" charset="0"/>
                                  </a:rPr>
                                </m:ctrlPr>
                              </m:sSubPr>
                              <m:e>
                                <m:r>
                                  <a:rPr lang="es-CO" sz="2000" b="0" i="1" smtClean="0">
                                    <a:solidFill>
                                      <a:srgbClr val="080808"/>
                                    </a:solidFill>
                                    <a:latin typeface="Cambria Math" panose="02040503050406030204" pitchFamily="18" charset="0"/>
                                    <a:cs typeface="Times New Roman" pitchFamily="18" charset="0"/>
                                  </a:rPr>
                                  <m:t>𝑐</m:t>
                                </m:r>
                              </m:e>
                              <m:sub>
                                <m:r>
                                  <a:rPr lang="es-CO" sz="2000" b="0" i="1" smtClean="0">
                                    <a:solidFill>
                                      <a:srgbClr val="080808"/>
                                    </a:solidFill>
                                    <a:latin typeface="Cambria Math" panose="02040503050406030204" pitchFamily="18" charset="0"/>
                                    <a:cs typeface="Times New Roman" pitchFamily="18" charset="0"/>
                                  </a:rPr>
                                  <m:t>𝑖</m:t>
                                </m:r>
                              </m:sub>
                            </m:sSub>
                          </m:e>
                        </m:d>
                        <m:r>
                          <a:rPr lang="es-CO" sz="2000" i="1">
                            <a:solidFill>
                              <a:srgbClr val="080808"/>
                            </a:solidFill>
                            <a:latin typeface="Cambria Math"/>
                            <a:cs typeface="Times New Roman" pitchFamily="18" charset="0"/>
                          </a:rPr>
                          <m:t>𝑃</m:t>
                        </m:r>
                        <m:r>
                          <a:rPr lang="es-CO" sz="2000" i="1">
                            <a:solidFill>
                              <a:srgbClr val="080808"/>
                            </a:solidFill>
                            <a:latin typeface="Cambria Math"/>
                            <a:cs typeface="Times New Roman" pitchFamily="18" charset="0"/>
                          </a:rPr>
                          <m:t>(</m:t>
                        </m:r>
                        <m:sSub>
                          <m:sSubPr>
                            <m:ctrlPr>
                              <a:rPr lang="es-CO" sz="2000" i="1">
                                <a:solidFill>
                                  <a:srgbClr val="080808"/>
                                </a:solidFill>
                                <a:latin typeface="Cambria Math" panose="02040503050406030204" pitchFamily="18" charset="0"/>
                                <a:cs typeface="Times New Roman" pitchFamily="18" charset="0"/>
                              </a:rPr>
                            </m:ctrlPr>
                          </m:sSubPr>
                          <m:e>
                            <m:r>
                              <a:rPr lang="es-CO" sz="2000" i="1">
                                <a:solidFill>
                                  <a:srgbClr val="080808"/>
                                </a:solidFill>
                                <a:latin typeface="Cambria Math" panose="02040503050406030204" pitchFamily="18" charset="0"/>
                                <a:cs typeface="Times New Roman" pitchFamily="18" charset="0"/>
                              </a:rPr>
                              <m:t>𝑐</m:t>
                            </m:r>
                          </m:e>
                          <m:sub>
                            <m:r>
                              <a:rPr lang="es-CO" sz="2000" i="1">
                                <a:solidFill>
                                  <a:srgbClr val="080808"/>
                                </a:solidFill>
                                <a:latin typeface="Cambria Math" panose="02040503050406030204" pitchFamily="18" charset="0"/>
                                <a:cs typeface="Times New Roman" pitchFamily="18" charset="0"/>
                              </a:rPr>
                              <m:t>𝑖</m:t>
                            </m:r>
                          </m:sub>
                        </m:sSub>
                        <m:r>
                          <a:rPr lang="es-CO" sz="2000" i="1">
                            <a:solidFill>
                              <a:srgbClr val="080808"/>
                            </a:solidFill>
                            <a:latin typeface="Cambria Math"/>
                            <a:cs typeface="Times New Roman" pitchFamily="18" charset="0"/>
                          </a:rPr>
                          <m:t>))</m:t>
                        </m:r>
                      </m:e>
                    </m:func>
                  </m:oMath>
                </a14:m>
                <a:endParaRPr lang="es-CO" sz="2000" dirty="0">
                  <a:solidFill>
                    <a:srgbClr val="080808"/>
                  </a:solidFill>
                  <a:cs typeface="Times New Roman" pitchFamily="18" charset="0"/>
                </a:endParaRPr>
              </a:p>
            </p:txBody>
          </p:sp>
        </mc:Choice>
        <mc:Fallback xmlns="">
          <p:sp>
            <p:nvSpPr>
              <p:cNvPr id="8195" name="Rectangle 9"/>
              <p:cNvSpPr>
                <a:spLocks noRot="1" noChangeAspect="1" noMove="1" noResize="1" noEditPoints="1" noAdjustHandles="1" noChangeArrowheads="1" noChangeShapeType="1" noTextEdit="1"/>
              </p:cNvSpPr>
              <p:nvPr/>
            </p:nvSpPr>
            <p:spPr bwMode="auto">
              <a:xfrm>
                <a:off x="562708" y="1173708"/>
                <a:ext cx="11155680" cy="5063581"/>
              </a:xfrm>
              <a:prstGeom prst="rect">
                <a:avLst/>
              </a:prstGeom>
              <a:blipFill>
                <a:blip r:embed="rId6"/>
                <a:stretch>
                  <a:fillRect t="-723"/>
                </a:stretch>
              </a:blipFill>
              <a:ln w="9525">
                <a:noFill/>
                <a:miter lim="800000"/>
                <a:headEnd/>
                <a:tailEnd/>
              </a:ln>
            </p:spPr>
            <p:txBody>
              <a:bodyPr/>
              <a:lstStyle/>
              <a:p>
                <a:r>
                  <a:rPr lang="es-CO">
                    <a:noFill/>
                  </a:rPr>
                  <a:t> </a:t>
                </a:r>
              </a:p>
            </p:txBody>
          </p:sp>
        </mc:Fallback>
      </mc:AlternateContent>
      <p:pic>
        <p:nvPicPr>
          <p:cNvPr id="19458" name="Picture 2"/>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6387"/>
          <a:stretch/>
        </p:blipFill>
        <p:spPr bwMode="auto">
          <a:xfrm>
            <a:off x="3542894" y="2250831"/>
            <a:ext cx="5106211" cy="174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6 CuadroTexto">
                <a:extLst>
                  <a:ext uri="{FF2B5EF4-FFF2-40B4-BE49-F238E27FC236}">
                    <a16:creationId xmlns:a16="http://schemas.microsoft.com/office/drawing/2014/main" id="{87521454-AC60-408F-A4BD-4CFFA777DBF8}"/>
                  </a:ext>
                </a:extLst>
              </p:cNvPr>
              <p:cNvSpPr txBox="1"/>
              <p:nvPr/>
            </p:nvSpPr>
            <p:spPr>
              <a:xfrm>
                <a:off x="4956145" y="4361796"/>
                <a:ext cx="3678892" cy="710194"/>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s-CO" b="0" i="1" smtClean="0">
                          <a:latin typeface="Cambria Math"/>
                        </a:rPr>
                        <m:t>𝑔</m:t>
                      </m:r>
                      <m:d>
                        <m:dPr>
                          <m:ctrlPr>
                            <a:rPr lang="es-CO" b="0" i="1" smtClean="0">
                              <a:latin typeface="Cambria Math" panose="02040503050406030204" pitchFamily="18" charset="0"/>
                            </a:rPr>
                          </m:ctrlPr>
                        </m:dPr>
                        <m:e>
                          <m:r>
                            <a:rPr lang="es-CO" b="1" i="1" smtClean="0">
                              <a:latin typeface="Cambria Math"/>
                            </a:rPr>
                            <m:t>𝒙</m:t>
                          </m:r>
                        </m:e>
                      </m:d>
                      <m:r>
                        <a:rPr lang="es-CO" b="0" i="1" smtClean="0">
                          <a:latin typeface="Cambria Math"/>
                        </a:rPr>
                        <m:t>= </m:t>
                      </m:r>
                      <m:d>
                        <m:dPr>
                          <m:begChr m:val="{"/>
                          <m:endChr m:val=""/>
                          <m:ctrlPr>
                            <a:rPr lang="es-CO" b="0" i="1" smtClean="0">
                              <a:latin typeface="Cambria Math" panose="02040503050406030204" pitchFamily="18" charset="0"/>
                            </a:rPr>
                          </m:ctrlPr>
                        </m:dPr>
                        <m:e>
                          <m:m>
                            <m:mPr>
                              <m:mcs>
                                <m:mc>
                                  <m:mcPr>
                                    <m:count m:val="1"/>
                                    <m:mcJc m:val="center"/>
                                  </m:mcPr>
                                </m:mc>
                              </m:mcs>
                              <m:ctrlPr>
                                <a:rPr lang="es-CO" b="0" i="1" smtClean="0">
                                  <a:latin typeface="Cambria Math" panose="02040503050406030204" pitchFamily="18" charset="0"/>
                                </a:rPr>
                              </m:ctrlPr>
                            </m:mPr>
                            <m:mr>
                              <m:e>
                                <m:r>
                                  <m:rPr>
                                    <m:brk m:alnAt="7"/>
                                  </m:rPr>
                                  <a:rPr lang="es-CO" b="0" i="1" smtClean="0">
                                    <a:latin typeface="Cambria Math"/>
                                  </a:rPr>
                                  <m:t>1</m:t>
                                </m:r>
                                <m:r>
                                  <a:rPr lang="es-CO" b="0" i="1" smtClean="0">
                                    <a:latin typeface="Cambria Math"/>
                                  </a:rPr>
                                  <m:t>  </m:t>
                                </m:r>
                                <m:r>
                                  <a:rPr lang="es-CO" b="0" i="1" smtClean="0">
                                    <a:latin typeface="Cambria Math"/>
                                  </a:rPr>
                                  <m:t>𝑠𝑖</m:t>
                                </m:r>
                                <m:r>
                                  <a:rPr lang="es-CO" b="0" i="1" smtClean="0">
                                    <a:latin typeface="Cambria Math"/>
                                  </a:rPr>
                                  <m:t>   </m:t>
                                </m:r>
                                <m:r>
                                  <a:rPr lang="es-CO" i="1">
                                    <a:latin typeface="Cambria Math"/>
                                  </a:rPr>
                                  <m:t>𝑃</m:t>
                                </m:r>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b="0" i="1" smtClean="0">
                                            <a:latin typeface="Cambria Math" panose="02040503050406030204" pitchFamily="18" charset="0"/>
                                            <a:ea typeface="Cambria Math"/>
                                          </a:rPr>
                                          <m:t>𝑐</m:t>
                                        </m:r>
                                      </m:e>
                                      <m:sub>
                                        <m:r>
                                          <a:rPr lang="es-CO" b="0" i="1" smtClean="0">
                                            <a:latin typeface="Cambria Math"/>
                                          </a:rPr>
                                          <m:t>1</m:t>
                                        </m:r>
                                      </m:sub>
                                    </m:sSub>
                                  </m:e>
                                  <m:e>
                                    <m:r>
                                      <a:rPr lang="es-CO" i="1">
                                        <a:latin typeface="Cambria Math"/>
                                      </a:rPr>
                                      <m:t>𝑥</m:t>
                                    </m:r>
                                  </m:e>
                                </m:d>
                                <m:r>
                                  <a:rPr lang="es-CO" b="0" i="1" smtClean="0">
                                    <a:latin typeface="Cambria Math"/>
                                  </a:rPr>
                                  <m:t>&gt;</m:t>
                                </m:r>
                                <m:r>
                                  <a:rPr lang="es-CO" i="1">
                                    <a:latin typeface="Cambria Math"/>
                                  </a:rPr>
                                  <m:t>𝑃</m:t>
                                </m:r>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b="0" i="1" smtClean="0">
                                            <a:latin typeface="Cambria Math" panose="02040503050406030204" pitchFamily="18" charset="0"/>
                                            <a:ea typeface="Cambria Math"/>
                                          </a:rPr>
                                          <m:t>𝑐</m:t>
                                        </m:r>
                                      </m:e>
                                      <m:sub>
                                        <m:r>
                                          <a:rPr lang="es-CO" b="0" i="1" smtClean="0">
                                            <a:latin typeface="Cambria Math"/>
                                          </a:rPr>
                                          <m:t>2</m:t>
                                        </m:r>
                                      </m:sub>
                                    </m:sSub>
                                  </m:e>
                                  <m:e>
                                    <m:r>
                                      <a:rPr lang="es-CO" i="1">
                                        <a:latin typeface="Cambria Math"/>
                                      </a:rPr>
                                      <m:t>𝑥</m:t>
                                    </m:r>
                                  </m:e>
                                </m:d>
                              </m:e>
                            </m:mr>
                            <m:mr>
                              <m:e>
                                <m:r>
                                  <a:rPr lang="es-CO" b="0" i="1" smtClean="0">
                                    <a:latin typeface="Cambria Math"/>
                                  </a:rPr>
                                  <m:t>2   </m:t>
                                </m:r>
                                <m:r>
                                  <a:rPr lang="es-CO" b="0" i="1" smtClean="0">
                                    <a:latin typeface="Cambria Math"/>
                                  </a:rPr>
                                  <m:t>𝑒𝑛</m:t>
                                </m:r>
                                <m:r>
                                  <a:rPr lang="es-CO" b="0" i="1" smtClean="0">
                                    <a:latin typeface="Cambria Math"/>
                                  </a:rPr>
                                  <m:t> </m:t>
                                </m:r>
                                <m:r>
                                  <a:rPr lang="es-CO" b="0" i="1" smtClean="0">
                                    <a:latin typeface="Cambria Math"/>
                                  </a:rPr>
                                  <m:t>𝑜𝑡𝑟𝑜</m:t>
                                </m:r>
                                <m:r>
                                  <a:rPr lang="es-CO" b="0" i="1" smtClean="0">
                                    <a:latin typeface="Cambria Math"/>
                                  </a:rPr>
                                  <m:t> </m:t>
                                </m:r>
                                <m:r>
                                  <a:rPr lang="es-CO" b="0" i="1" smtClean="0">
                                    <a:latin typeface="Cambria Math"/>
                                  </a:rPr>
                                  <m:t>𝑐𝑎𝑠𝑜</m:t>
                                </m:r>
                                <m:r>
                                  <a:rPr lang="es-CO" b="0" i="1" smtClean="0">
                                    <a:latin typeface="Cambria Math"/>
                                  </a:rPr>
                                  <m:t>                  </m:t>
                                </m:r>
                              </m:e>
                            </m:mr>
                          </m:m>
                        </m:e>
                      </m:d>
                    </m:oMath>
                  </m:oMathPara>
                </a14:m>
                <a:endParaRPr lang="es-CO" dirty="0"/>
              </a:p>
            </p:txBody>
          </p:sp>
        </mc:Choice>
        <mc:Fallback xmlns="">
          <p:sp>
            <p:nvSpPr>
              <p:cNvPr id="5" name="6 CuadroTexto">
                <a:extLst>
                  <a:ext uri="{FF2B5EF4-FFF2-40B4-BE49-F238E27FC236}">
                    <a16:creationId xmlns:a16="http://schemas.microsoft.com/office/drawing/2014/main" id="{87521454-AC60-408F-A4BD-4CFFA777DBF8}"/>
                  </a:ext>
                </a:extLst>
              </p:cNvPr>
              <p:cNvSpPr txBox="1">
                <a:spLocks noRot="1" noChangeAspect="1" noMove="1" noResize="1" noEditPoints="1" noAdjustHandles="1" noChangeArrowheads="1" noChangeShapeType="1" noTextEdit="1"/>
              </p:cNvSpPr>
              <p:nvPr/>
            </p:nvSpPr>
            <p:spPr>
              <a:xfrm>
                <a:off x="4956145" y="4361796"/>
                <a:ext cx="3678892" cy="710194"/>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3 CuadroTexto">
                <a:extLst>
                  <a:ext uri="{FF2B5EF4-FFF2-40B4-BE49-F238E27FC236}">
                    <a16:creationId xmlns:a16="http://schemas.microsoft.com/office/drawing/2014/main" id="{CD4CD811-3567-4BF2-85EF-9961E1D6D1E2}"/>
                  </a:ext>
                </a:extLst>
              </p:cNvPr>
              <p:cNvSpPr txBox="1"/>
              <p:nvPr/>
            </p:nvSpPr>
            <p:spPr>
              <a:xfrm>
                <a:off x="8425974" y="357058"/>
                <a:ext cx="3495930" cy="1003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s-CO" sz="2500" b="0" i="1" smtClean="0">
                          <a:latin typeface="Cambria Math"/>
                        </a:rPr>
                        <m:t>𝑃</m:t>
                      </m:r>
                      <m:d>
                        <m:dPr>
                          <m:ctrlPr>
                            <a:rPr lang="es-CO" sz="2500" b="0" i="1" smtClean="0">
                              <a:latin typeface="Cambria Math" panose="02040503050406030204" pitchFamily="18" charset="0"/>
                            </a:rPr>
                          </m:ctrlPr>
                        </m:dPr>
                        <m:e>
                          <m:sSub>
                            <m:sSubPr>
                              <m:ctrlPr>
                                <a:rPr lang="es-CO" sz="2500" b="0" i="1" smtClean="0">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e>
                        <m:e>
                          <m:r>
                            <a:rPr lang="es-CO" sz="2500" b="0" i="1" smtClean="0">
                              <a:latin typeface="Cambria Math"/>
                            </a:rPr>
                            <m:t>𝑥</m:t>
                          </m:r>
                        </m:e>
                      </m:d>
                      <m:r>
                        <a:rPr lang="es-CO" sz="2500" b="0" i="1" smtClean="0">
                          <a:latin typeface="Cambria Math"/>
                        </a:rPr>
                        <m:t>= </m:t>
                      </m:r>
                      <m:f>
                        <m:fPr>
                          <m:ctrlPr>
                            <a:rPr lang="es-CO" sz="2500" b="0" i="1" smtClean="0">
                              <a:latin typeface="Cambria Math" panose="02040503050406030204" pitchFamily="18" charset="0"/>
                            </a:rPr>
                          </m:ctrlPr>
                        </m:fPr>
                        <m:num>
                          <m:r>
                            <a:rPr lang="es-CO" sz="2500" b="0" i="1" smtClean="0">
                              <a:latin typeface="Cambria Math"/>
                            </a:rPr>
                            <m:t>𝑝</m:t>
                          </m:r>
                          <m:d>
                            <m:dPr>
                              <m:ctrlPr>
                                <a:rPr lang="es-CO" sz="2500" b="0" i="1" smtClean="0">
                                  <a:latin typeface="Cambria Math" panose="02040503050406030204" pitchFamily="18" charset="0"/>
                                </a:rPr>
                              </m:ctrlPr>
                            </m:dPr>
                            <m:e>
                              <m:r>
                                <a:rPr lang="es-CO" sz="2500" b="0" i="1" smtClean="0">
                                  <a:latin typeface="Cambria Math"/>
                                </a:rPr>
                                <m:t>𝑥</m:t>
                              </m:r>
                            </m:e>
                            <m:e>
                              <m:sSub>
                                <m:sSubPr>
                                  <m:ctrlPr>
                                    <a:rPr lang="es-CO" sz="2500" i="1">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e>
                          </m:d>
                          <m:r>
                            <a:rPr lang="es-CO" sz="2500" b="0" i="1" smtClean="0">
                              <a:latin typeface="Cambria Math"/>
                            </a:rPr>
                            <m:t>𝑃</m:t>
                          </m:r>
                          <m:r>
                            <a:rPr lang="es-CO" sz="2500" b="0" i="1" smtClean="0">
                              <a:latin typeface="Cambria Math"/>
                            </a:rPr>
                            <m:t>(</m:t>
                          </m:r>
                          <m:sSub>
                            <m:sSubPr>
                              <m:ctrlPr>
                                <a:rPr lang="es-CO" sz="2500" i="1" smtClean="0">
                                  <a:latin typeface="Cambria Math" panose="02040503050406030204" pitchFamily="18" charset="0"/>
                                </a:rPr>
                              </m:ctrlPr>
                            </m:sSubPr>
                            <m:e>
                              <m:r>
                                <a:rPr lang="es-CO" sz="2500" b="0" i="1" smtClean="0">
                                  <a:latin typeface="Cambria Math" panose="02040503050406030204" pitchFamily="18" charset="0"/>
                                  <a:ea typeface="Cambria Math"/>
                                </a:rPr>
                                <m:t>𝑐</m:t>
                              </m:r>
                            </m:e>
                            <m:sub>
                              <m:r>
                                <a:rPr lang="es-CO" sz="2500" b="0" i="1" smtClean="0">
                                  <a:latin typeface="Cambria Math"/>
                                </a:rPr>
                                <m:t>𝑖</m:t>
                              </m:r>
                            </m:sub>
                          </m:sSub>
                          <m:r>
                            <a:rPr lang="es-CO" sz="2500" b="0" i="1" smtClean="0">
                              <a:latin typeface="Cambria Math"/>
                            </a:rPr>
                            <m:t>)</m:t>
                          </m:r>
                        </m:num>
                        <m:den>
                          <m:r>
                            <a:rPr lang="es-CO" sz="2500" b="0" i="1" smtClean="0">
                              <a:latin typeface="Cambria Math"/>
                            </a:rPr>
                            <m:t>𝑝</m:t>
                          </m:r>
                          <m:r>
                            <a:rPr lang="es-CO" sz="2500" b="0" i="1" smtClean="0">
                              <a:latin typeface="Cambria Math"/>
                            </a:rPr>
                            <m:t>(</m:t>
                          </m:r>
                          <m:r>
                            <a:rPr lang="es-CO" sz="2500" b="0" i="1" smtClean="0">
                              <a:latin typeface="Cambria Math"/>
                            </a:rPr>
                            <m:t>𝑥</m:t>
                          </m:r>
                          <m:r>
                            <a:rPr lang="es-CO" sz="2500" b="0" i="1" smtClean="0">
                              <a:latin typeface="Cambria Math"/>
                            </a:rPr>
                            <m:t>)</m:t>
                          </m:r>
                        </m:den>
                      </m:f>
                    </m:oMath>
                  </m:oMathPara>
                </a14:m>
                <a:endParaRPr lang="es-CO" sz="2500" dirty="0"/>
              </a:p>
            </p:txBody>
          </p:sp>
        </mc:Choice>
        <mc:Fallback xmlns="">
          <p:sp>
            <p:nvSpPr>
              <p:cNvPr id="6" name="3 CuadroTexto">
                <a:extLst>
                  <a:ext uri="{FF2B5EF4-FFF2-40B4-BE49-F238E27FC236}">
                    <a16:creationId xmlns:a16="http://schemas.microsoft.com/office/drawing/2014/main" id="{CD4CD811-3567-4BF2-85EF-9961E1D6D1E2}"/>
                  </a:ext>
                </a:extLst>
              </p:cNvPr>
              <p:cNvSpPr txBox="1">
                <a:spLocks noRot="1" noChangeAspect="1" noMove="1" noResize="1" noEditPoints="1" noAdjustHandles="1" noChangeArrowheads="1" noChangeShapeType="1" noTextEdit="1"/>
              </p:cNvSpPr>
              <p:nvPr/>
            </p:nvSpPr>
            <p:spPr>
              <a:xfrm>
                <a:off x="8425974" y="357058"/>
                <a:ext cx="3495930" cy="1003609"/>
              </a:xfrm>
              <a:prstGeom prst="round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169396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3" name="Marcador de contenido 2"/>
          <p:cNvSpPr>
            <a:spLocks noGrp="1"/>
          </p:cNvSpPr>
          <p:nvPr>
            <p:ph idx="1"/>
          </p:nvPr>
        </p:nvSpPr>
        <p:spPr>
          <a:xfrm>
            <a:off x="338667" y="1106312"/>
            <a:ext cx="5513492" cy="5070652"/>
          </a:xfrm>
        </p:spPr>
        <p:txBody>
          <a:bodyPr>
            <a:normAutofit/>
          </a:bodyPr>
          <a:lstStyle/>
          <a:p>
            <a:pPr>
              <a:buFont typeface="Wingdings" panose="05000000000000000000" pitchFamily="2" charset="2"/>
              <a:buChar char="§"/>
            </a:pPr>
            <a:r>
              <a:rPr lang="es-CO" b="1" dirty="0"/>
              <a:t>Características</a:t>
            </a:r>
            <a:r>
              <a:rPr lang="pt-BR" b="1" dirty="0"/>
              <a:t>:</a:t>
            </a:r>
            <a:endParaRPr lang="es-CO" dirty="0"/>
          </a:p>
          <a:p>
            <a:pPr marL="450850" indent="-268288">
              <a:lnSpc>
                <a:spcPct val="110000"/>
              </a:lnSpc>
              <a:buFont typeface="Wingdings" panose="05000000000000000000" pitchFamily="2" charset="2"/>
              <a:buChar char="Ø"/>
            </a:pPr>
            <a:r>
              <a:rPr lang="es-CO" dirty="0"/>
              <a:t>Es un clasificador lineal, simple y eficiente.</a:t>
            </a:r>
          </a:p>
          <a:p>
            <a:pPr marL="450850" indent="-268288">
              <a:lnSpc>
                <a:spcPct val="110000"/>
              </a:lnSpc>
              <a:buFont typeface="Wingdings" panose="05000000000000000000" pitchFamily="2" charset="2"/>
              <a:buChar char="Ø"/>
            </a:pPr>
            <a:r>
              <a:rPr lang="es-CO" dirty="0"/>
              <a:t>Su modelo probabilístico se basa en el Teorema de Bayes</a:t>
            </a:r>
          </a:p>
          <a:p>
            <a:pPr marL="450850" indent="-268288">
              <a:lnSpc>
                <a:spcPct val="110000"/>
              </a:lnSpc>
              <a:buFont typeface="Wingdings" panose="05000000000000000000" pitchFamily="2" charset="2"/>
              <a:buChar char="Ø"/>
            </a:pPr>
            <a:r>
              <a:rPr lang="es-CO" dirty="0"/>
              <a:t>El adjetivo de “ingenuo” viene de la suposición de que las características son mutuamente independientes (</a:t>
            </a:r>
            <a:r>
              <a:rPr lang="es-CO" dirty="0" err="1"/>
              <a:t>i.i.d</a:t>
            </a:r>
            <a:r>
              <a:rPr lang="es-CO" dirty="0"/>
              <a:t>.).</a:t>
            </a:r>
          </a:p>
          <a:p>
            <a:pPr marL="450850" indent="-268288">
              <a:lnSpc>
                <a:spcPct val="110000"/>
              </a:lnSpc>
              <a:buFont typeface="Wingdings" panose="05000000000000000000" pitchFamily="2" charset="2"/>
              <a:buChar char="Ø"/>
            </a:pPr>
            <a:r>
              <a:rPr lang="es-CO" dirty="0"/>
              <a:t>En la práctica, la suposición de independencia se viola frecuentemente, pero este clasificador tiene un buen desempeño aún bajo esta suposición, especialmente para tamaños pequeños de muestra.</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16</a:t>
            </a:fld>
            <a:endParaRPr lang="es-ES"/>
          </a:p>
        </p:txBody>
      </p:sp>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6656364" y="1842386"/>
            <a:ext cx="5365781" cy="3432999"/>
          </a:xfrm>
          <a:prstGeom prst="roundRect">
            <a:avLst>
              <a:gd name="adj" fmla="val 6687"/>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2" indent="0">
              <a:lnSpc>
                <a:spcPct val="110000"/>
              </a:lnSpc>
              <a:buNone/>
            </a:pPr>
            <a:r>
              <a:rPr lang="es-CO" b="1" dirty="0"/>
              <a:t>Por ejemplo:</a:t>
            </a:r>
            <a:r>
              <a:rPr lang="es-CO" dirty="0"/>
              <a:t> una fruta puede ser considerada como una manzana si es roja, redonda y de alrededor de 7 cm de diámetro. </a:t>
            </a:r>
          </a:p>
          <a:p>
            <a:pPr marL="182562" indent="0">
              <a:lnSpc>
                <a:spcPct val="110000"/>
              </a:lnSpc>
              <a:buNone/>
            </a:pPr>
            <a:r>
              <a:rPr lang="es-CO" dirty="0"/>
              <a:t>Este clasificador considera que cada característica contribuye de manera independiente a la probabilidad de que esta fruta sea una manzana, independientemente de la presencia o ausencia de las otras características. </a:t>
            </a:r>
          </a:p>
        </p:txBody>
      </p:sp>
      <p:cxnSp>
        <p:nvCxnSpPr>
          <p:cNvPr id="8" name="Conector recto de flecha 7">
            <a:extLst>
              <a:ext uri="{FF2B5EF4-FFF2-40B4-BE49-F238E27FC236}">
                <a16:creationId xmlns:a16="http://schemas.microsoft.com/office/drawing/2014/main" id="{175BABBA-925C-421E-A136-18B36360CE9A}"/>
              </a:ext>
            </a:extLst>
          </p:cNvPr>
          <p:cNvCxnSpPr>
            <a:cxnSpLocks/>
          </p:cNvCxnSpPr>
          <p:nvPr/>
        </p:nvCxnSpPr>
        <p:spPr>
          <a:xfrm>
            <a:off x="5535635" y="3383280"/>
            <a:ext cx="1120729"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2473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17</a:t>
            </a:fld>
            <a:endParaRPr lang="es-ES"/>
          </a:p>
        </p:txBody>
      </p:sp>
      <p:cxnSp>
        <p:nvCxnSpPr>
          <p:cNvPr id="10" name="Conector recto 9">
            <a:extLst>
              <a:ext uri="{FF2B5EF4-FFF2-40B4-BE49-F238E27FC236}">
                <a16:creationId xmlns:a16="http://schemas.microsoft.com/office/drawing/2014/main" id="{EE23D1BE-EC9D-4091-836D-411614FFC4D2}"/>
              </a:ext>
            </a:extLst>
          </p:cNvPr>
          <p:cNvCxnSpPr/>
          <p:nvPr/>
        </p:nvCxnSpPr>
        <p:spPr>
          <a:xfrm>
            <a:off x="6067865" y="1329765"/>
            <a:ext cx="0" cy="4825218"/>
          </a:xfrm>
          <a:prstGeom prst="line">
            <a:avLst/>
          </a:prstGeom>
          <a:ln w="38100"/>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350390"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Definiciones</a:t>
                </a:r>
                <a:r>
                  <a:rPr lang="pt-BR" b="1" dirty="0"/>
                  <a:t>:</a:t>
                </a:r>
                <a:endParaRPr lang="es-CO" dirty="0"/>
              </a:p>
              <a:p>
                <a:pPr marL="450850" indent="-268288">
                  <a:lnSpc>
                    <a:spcPct val="110000"/>
                  </a:lnSpc>
                  <a:buFont typeface="Wingdings" panose="05000000000000000000" pitchFamily="2" charset="2"/>
                  <a:buChar char="Ø"/>
                </a:pPr>
                <a:r>
                  <a:rPr lang="es-CO" dirty="0"/>
                  <a:t>Para el clasificador de Bayes ingenuo, la independencia significa que la probabilidad de una observación no afecta la probabilidad de otra observación. Esto lleva a la probabilidad de clase condicional puede calcularse como:</a:t>
                </a:r>
              </a:p>
              <a:p>
                <a:pPr marL="182562" indent="0">
                  <a:lnSpc>
                    <a:spcPct val="110000"/>
                  </a:lnSpc>
                  <a:buNone/>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d>
                        <m:dPr>
                          <m:ctrlPr>
                            <a:rPr lang="es-CO" b="0" i="1" smtClean="0">
                              <a:latin typeface="Cambria Math" panose="02040503050406030204" pitchFamily="18" charset="0"/>
                            </a:rPr>
                          </m:ctrlPr>
                        </m:dPr>
                        <m:e>
                          <m:r>
                            <a:rPr lang="es-CO" b="1" i="1" smtClean="0">
                              <a:latin typeface="Cambria Math" panose="02040503050406030204" pitchFamily="18" charset="0"/>
                            </a:rPr>
                            <m:t>𝒙</m:t>
                          </m:r>
                        </m:e>
                        <m:e>
                          <m:sSub>
                            <m:sSubPr>
                              <m:ctrlPr>
                                <a:rPr lang="es-CO" b="1" i="1" smtClean="0">
                                  <a:latin typeface="Cambria Math" panose="02040503050406030204" pitchFamily="18" charset="0"/>
                                </a:rPr>
                              </m:ctrlPr>
                            </m:sSubPr>
                            <m:e>
                              <m:r>
                                <a:rPr lang="es-CO" b="1" i="1" smtClean="0">
                                  <a:latin typeface="Cambria Math" panose="02040503050406030204" pitchFamily="18" charset="0"/>
                                </a:rPr>
                                <m:t>𝒄</m:t>
                              </m:r>
                            </m:e>
                            <m:sub>
                              <m:r>
                                <a:rPr lang="es-CO" b="1" i="1" smtClean="0">
                                  <a:latin typeface="Cambria Math" panose="02040503050406030204" pitchFamily="18" charset="0"/>
                                </a:rPr>
                                <m:t>𝒋</m:t>
                              </m:r>
                            </m:sub>
                          </m:sSub>
                        </m:e>
                      </m:d>
                      <m:r>
                        <a:rPr lang="es-CO" b="0" i="1" smtClean="0">
                          <a:latin typeface="Cambria Math" panose="02040503050406030204" pitchFamily="18" charset="0"/>
                        </a:rPr>
                        <m:t>= </m:t>
                      </m:r>
                      <m:nary>
                        <m:naryPr>
                          <m:chr m:val="∏"/>
                          <m:ctrlPr>
                            <a:rPr lang="es-CO" b="0" i="1" smtClean="0">
                              <a:latin typeface="Cambria Math" panose="02040503050406030204" pitchFamily="18" charset="0"/>
                            </a:rPr>
                          </m:ctrlPr>
                        </m:naryPr>
                        <m:sub>
                          <m:r>
                            <m:rPr>
                              <m:brk m:alnAt="23"/>
                            </m:rPr>
                            <a:rPr lang="es-CO" b="0" i="1" smtClean="0">
                              <a:latin typeface="Cambria Math" panose="02040503050406030204" pitchFamily="18" charset="0"/>
                            </a:rPr>
                            <m:t>𝑘</m:t>
                          </m:r>
                          <m:r>
                            <a:rPr lang="es-CO" b="0" i="1" smtClean="0">
                              <a:latin typeface="Cambria Math" panose="02040503050406030204" pitchFamily="18" charset="0"/>
                            </a:rPr>
                            <m:t>=1</m:t>
                          </m:r>
                        </m:sub>
                        <m:sup>
                          <m:r>
                            <a:rPr lang="es-CO" b="0" i="1" smtClean="0">
                              <a:latin typeface="Cambria Math" panose="02040503050406030204" pitchFamily="18" charset="0"/>
                            </a:rPr>
                            <m:t>𝑑</m:t>
                          </m:r>
                        </m:sup>
                        <m:e>
                          <m:r>
                            <a:rPr lang="es-CO" b="0" i="1" smtClean="0">
                              <a:latin typeface="Cambria Math" panose="02040503050406030204" pitchFamily="18" charset="0"/>
                            </a:rPr>
                            <m:t>𝑃</m:t>
                          </m:r>
                          <m:r>
                            <a:rPr lang="es-CO" b="0" i="1" smtClean="0">
                              <a:latin typeface="Cambria Math" panose="02040503050406030204" pitchFamily="18" charset="0"/>
                            </a:rPr>
                            <m:t>(</m:t>
                          </m:r>
                          <m:sSub>
                            <m:sSubPr>
                              <m:ctrlPr>
                                <a:rPr lang="es-CO" i="1" smtClean="0">
                                  <a:latin typeface="Cambria Math" panose="02040503050406030204" pitchFamily="18" charset="0"/>
                                </a:rPr>
                              </m:ctrlPr>
                            </m:sSubPr>
                            <m:e>
                              <m:r>
                                <a:rPr lang="es-CO" b="0" i="1" smtClean="0">
                                  <a:latin typeface="Cambria Math" panose="02040503050406030204" pitchFamily="18" charset="0"/>
                                </a:rPr>
                                <m:t>𝑥</m:t>
                              </m:r>
                            </m:e>
                            <m:sub>
                              <m:r>
                                <a:rPr lang="es-CO" b="0" i="1" smtClean="0">
                                  <a:latin typeface="Cambria Math" panose="02040503050406030204" pitchFamily="18" charset="0"/>
                                </a:rPr>
                                <m:t>𝑘</m:t>
                              </m:r>
                            </m:sub>
                          </m:sSub>
                          <m:r>
                            <a:rPr lang="es-CO" b="0" i="1" smtClean="0">
                              <a:latin typeface="Cambria Math" panose="02040503050406030204" pitchFamily="18" charset="0"/>
                            </a:rPr>
                            <m:t>|</m:t>
                          </m:r>
                          <m:sSub>
                            <m:sSubPr>
                              <m:ctrlPr>
                                <a:rPr lang="es-CO" i="1">
                                  <a:latin typeface="Cambria Math" panose="02040503050406030204" pitchFamily="18" charset="0"/>
                                </a:rPr>
                              </m:ctrlPr>
                            </m:sSubPr>
                            <m:e>
                              <m:r>
                                <a:rPr lang="es-CO" b="0" i="1">
                                  <a:latin typeface="Cambria Math" panose="02040503050406030204" pitchFamily="18" charset="0"/>
                                </a:rPr>
                                <m:t>𝑐</m:t>
                              </m:r>
                            </m:e>
                            <m:sub>
                              <m:r>
                                <a:rPr lang="es-CO" b="0" i="1">
                                  <a:latin typeface="Cambria Math" panose="02040503050406030204" pitchFamily="18" charset="0"/>
                                </a:rPr>
                                <m:t>𝑗</m:t>
                              </m:r>
                            </m:sub>
                          </m:sSub>
                          <m:r>
                            <a:rPr lang="es-CO" b="0" i="1" smtClean="0">
                              <a:latin typeface="Cambria Math" panose="02040503050406030204" pitchFamily="18" charset="0"/>
                            </a:rPr>
                            <m:t>)</m:t>
                          </m:r>
                        </m:e>
                      </m:nary>
                    </m:oMath>
                  </m:oMathPara>
                </a14:m>
                <a:endParaRPr lang="es-CO" dirty="0"/>
              </a:p>
              <a:p>
                <a:pPr marL="182562" indent="0">
                  <a:lnSpc>
                    <a:spcPct val="110000"/>
                  </a:lnSpc>
                  <a:buNone/>
                </a:pPr>
                <a:endParaRPr lang="es-CO" dirty="0"/>
              </a:p>
              <a:p>
                <a:pPr marL="182562" indent="0">
                  <a:lnSpc>
                    <a:spcPct val="110000"/>
                  </a:lnSpc>
                  <a:buNone/>
                </a:pPr>
                <a:r>
                  <a:rPr lang="es-CO" dirty="0"/>
                  <a:t>Donde </a:t>
                </a:r>
                <a14:m>
                  <m:oMath xmlns:m="http://schemas.openxmlformats.org/officeDocument/2006/math">
                    <m:r>
                      <a:rPr lang="es-CO" i="1">
                        <a:latin typeface="Cambria Math" panose="02040503050406030204" pitchFamily="18" charset="0"/>
                      </a:rPr>
                      <m:t>𝑃</m:t>
                    </m:r>
                    <m:r>
                      <a:rPr lang="es-CO" i="1">
                        <a:latin typeface="Cambria Math" panose="02040503050406030204" pitchFamily="18" charset="0"/>
                      </a:rPr>
                      <m:t>(</m:t>
                    </m:r>
                    <m:r>
                      <a:rPr lang="es-CO" b="1" i="1" smtClean="0">
                        <a:latin typeface="Cambria Math" panose="02040503050406030204" pitchFamily="18" charset="0"/>
                      </a:rPr>
                      <m:t>𝒙</m:t>
                    </m:r>
                    <m:r>
                      <a:rPr lang="es-CO" i="1">
                        <a:latin typeface="Cambria Math" panose="02040503050406030204" pitchFamily="18" charset="0"/>
                      </a:rPr>
                      <m:t>|</m:t>
                    </m:r>
                    <m:sSub>
                      <m:sSubPr>
                        <m:ctrlPr>
                          <a:rPr lang="es-CO" b="1" i="1">
                            <a:latin typeface="Cambria Math" panose="02040503050406030204" pitchFamily="18" charset="0"/>
                          </a:rPr>
                        </m:ctrlPr>
                      </m:sSubPr>
                      <m:e>
                        <m:r>
                          <a:rPr lang="es-CO" b="1" i="1">
                            <a:latin typeface="Cambria Math" panose="02040503050406030204" pitchFamily="18" charset="0"/>
                          </a:rPr>
                          <m:t>𝒄</m:t>
                        </m:r>
                      </m:e>
                      <m:sub>
                        <m:r>
                          <a:rPr lang="es-CO" b="1" i="1">
                            <a:latin typeface="Cambria Math" panose="02040503050406030204" pitchFamily="18" charset="0"/>
                          </a:rPr>
                          <m:t>𝒋</m:t>
                        </m:r>
                      </m:sub>
                    </m:sSub>
                    <m:r>
                      <a:rPr lang="es-CO" i="1">
                        <a:latin typeface="Cambria Math" panose="02040503050406030204" pitchFamily="18" charset="0"/>
                      </a:rPr>
                      <m:t>)</m:t>
                    </m:r>
                  </m:oMath>
                </a14:m>
                <a:r>
                  <a:rPr lang="es-CO" dirty="0"/>
                  <a:t> significa ¿Qué tan probable es observar este patrón particular </a:t>
                </a:r>
                <a14:m>
                  <m:oMath xmlns:m="http://schemas.openxmlformats.org/officeDocument/2006/math">
                    <m:r>
                      <a:rPr lang="es-CO" b="1" i="1" dirty="0" smtClean="0">
                        <a:latin typeface="Cambria Math" panose="02040503050406030204" pitchFamily="18" charset="0"/>
                      </a:rPr>
                      <m:t>𝒙</m:t>
                    </m:r>
                  </m:oMath>
                </a14:m>
                <a:r>
                  <a:rPr lang="es-CO" dirty="0"/>
                  <a:t> dado que pertenece a la clase </a:t>
                </a:r>
                <a14:m>
                  <m:oMath xmlns:m="http://schemas.openxmlformats.org/officeDocument/2006/math">
                    <m:sSub>
                      <m:sSubPr>
                        <m:ctrlPr>
                          <a:rPr lang="es-CO" b="1" i="1">
                            <a:latin typeface="Cambria Math" panose="02040503050406030204" pitchFamily="18" charset="0"/>
                          </a:rPr>
                        </m:ctrlPr>
                      </m:sSubPr>
                      <m:e>
                        <m:r>
                          <a:rPr lang="es-CO" b="1" i="1">
                            <a:latin typeface="Cambria Math" panose="02040503050406030204" pitchFamily="18" charset="0"/>
                          </a:rPr>
                          <m:t>𝒄</m:t>
                        </m:r>
                      </m:e>
                      <m:sub>
                        <m:r>
                          <a:rPr lang="es-CO" b="1" i="1">
                            <a:latin typeface="Cambria Math" panose="02040503050406030204" pitchFamily="18" charset="0"/>
                          </a:rPr>
                          <m:t>𝒋</m:t>
                        </m:r>
                      </m:sub>
                    </m:sSub>
                  </m:oMath>
                </a14:m>
                <a:r>
                  <a:rPr lang="es-CO" dirty="0"/>
                  <a:t>?</a:t>
                </a:r>
              </a:p>
            </p:txBody>
          </p:sp>
        </mc:Choice>
        <mc:Fallback xmlns="">
          <p:sp>
            <p:nvSpPr>
              <p:cNvPr id="11" name="Marcador de contenido 2">
                <a:extLst>
                  <a:ext uri="{FF2B5EF4-FFF2-40B4-BE49-F238E27FC236}">
                    <a16:creationId xmlns:a16="http://schemas.microsoft.com/office/drawing/2014/main" id="{E9F4C9B6-430B-445B-AC62-9E98AC914585}"/>
                  </a:ext>
                </a:extLst>
              </p:cNvPr>
              <p:cNvSpPr txBox="1">
                <a:spLocks noRot="1" noChangeAspect="1" noMove="1" noResize="1" noEditPoints="1" noAdjustHandles="1" noChangeArrowheads="1" noChangeShapeType="1" noTextEdit="1"/>
              </p:cNvSpPr>
              <p:nvPr/>
            </p:nvSpPr>
            <p:spPr>
              <a:xfrm>
                <a:off x="350390" y="1207048"/>
                <a:ext cx="5487691" cy="5070652"/>
              </a:xfrm>
              <a:prstGeom prst="rect">
                <a:avLst/>
              </a:prstGeom>
              <a:blipFill>
                <a:blip r:embed="rId2"/>
                <a:stretch>
                  <a:fillRect l="-999" t="-1202" r="-99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Marcador de contenido 2">
                <a:extLst>
                  <a:ext uri="{FF2B5EF4-FFF2-40B4-BE49-F238E27FC236}">
                    <a16:creationId xmlns:a16="http://schemas.microsoft.com/office/drawing/2014/main" id="{46778301-08AA-455A-89A9-2B0AD43CEBAD}"/>
                  </a:ext>
                </a:extLst>
              </p:cNvPr>
              <p:cNvSpPr txBox="1">
                <a:spLocks/>
              </p:cNvSpPr>
              <p:nvPr/>
            </p:nvSpPr>
            <p:spPr>
              <a:xfrm>
                <a:off x="6353921"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Definiciones</a:t>
                </a:r>
                <a:r>
                  <a:rPr lang="pt-BR" b="1" dirty="0"/>
                  <a:t>:</a:t>
                </a:r>
                <a:endParaRPr lang="es-CO" dirty="0"/>
              </a:p>
              <a:p>
                <a:pPr marL="450850" indent="-268288">
                  <a:lnSpc>
                    <a:spcPct val="110000"/>
                  </a:lnSpc>
                  <a:buFont typeface="Wingdings" panose="05000000000000000000" pitchFamily="2" charset="2"/>
                  <a:buChar char="Ø"/>
                </a:pPr>
                <a:r>
                  <a:rPr lang="es-CO" dirty="0"/>
                  <a:t>Las verosimilitudes individuales para cada característica pueden estimarse vía estimación de máxima verosimilitud, lo que es una simple frecuencia en el caso de datos categóricos:</a:t>
                </a:r>
              </a:p>
              <a:p>
                <a:pPr marL="182562" indent="0" algn="ctr">
                  <a:lnSpc>
                    <a:spcPct val="110000"/>
                  </a:lnSpc>
                  <a:buNone/>
                </a:pP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a:rPr lang="es-CO" b="0" i="1" smtClean="0">
                              <a:latin typeface="Cambria Math" panose="02040503050406030204" pitchFamily="18" charset="0"/>
                            </a:rPr>
                            <m:t>𝑃</m:t>
                          </m:r>
                        </m:e>
                      </m:acc>
                      <m:d>
                        <m:dPr>
                          <m:ctrlPr>
                            <a:rPr lang="es-CO" i="1" smtClean="0">
                              <a:latin typeface="Cambria Math" panose="02040503050406030204" pitchFamily="18" charset="0"/>
                            </a:rPr>
                          </m:ctrlPr>
                        </m:dPr>
                        <m:e>
                          <m:sSub>
                            <m:sSubPr>
                              <m:ctrlPr>
                                <a:rPr lang="es-CO" i="1" smtClean="0">
                                  <a:latin typeface="Cambria Math" panose="02040503050406030204" pitchFamily="18" charset="0"/>
                                </a:rPr>
                              </m:ctrlPr>
                            </m:sSubPr>
                            <m:e>
                              <m:r>
                                <a:rPr lang="es-CO" b="0" i="1" smtClean="0">
                                  <a:latin typeface="Cambria Math" panose="02040503050406030204" pitchFamily="18" charset="0"/>
                                </a:rPr>
                                <m:t>𝑥</m:t>
                              </m:r>
                            </m:e>
                            <m:sub>
                              <m:r>
                                <a:rPr lang="es-CO" b="0" i="1" smtClean="0">
                                  <a:latin typeface="Cambria Math" panose="02040503050406030204" pitchFamily="18" charset="0"/>
                                </a:rPr>
                                <m:t>𝑖</m:t>
                              </m:r>
                            </m:sub>
                          </m:sSub>
                        </m:e>
                        <m:e>
                          <m:sSub>
                            <m:sSubPr>
                              <m:ctrlPr>
                                <a:rPr lang="es-CO" i="1" smtClean="0">
                                  <a:latin typeface="Cambria Math" panose="02040503050406030204" pitchFamily="18" charset="0"/>
                                </a:rPr>
                              </m:ctrlPr>
                            </m:sSubPr>
                            <m:e>
                              <m:r>
                                <a:rPr lang="es-CO" b="0" i="1" smtClean="0">
                                  <a:latin typeface="Cambria Math" panose="02040503050406030204" pitchFamily="18" charset="0"/>
                                </a:rPr>
                                <m:t>𝑐</m:t>
                              </m:r>
                            </m:e>
                            <m:sub>
                              <m:r>
                                <a:rPr lang="es-CO" b="0" i="1" smtClean="0">
                                  <a:latin typeface="Cambria Math" panose="02040503050406030204" pitchFamily="18" charset="0"/>
                                </a:rPr>
                                <m:t>𝑗</m:t>
                              </m:r>
                            </m:sub>
                          </m:sSub>
                        </m:e>
                      </m:d>
                      <m:r>
                        <a:rPr lang="es-CO" b="0" i="1" smtClean="0">
                          <a:latin typeface="Cambria Math" panose="02040503050406030204" pitchFamily="18" charset="0"/>
                        </a:rPr>
                        <m:t>=</m:t>
                      </m:r>
                      <m:f>
                        <m:fPr>
                          <m:ctrlPr>
                            <a:rPr lang="es-CO" b="0" i="1" smtClean="0">
                              <a:latin typeface="Cambria Math" panose="02040503050406030204" pitchFamily="18" charset="0"/>
                            </a:rPr>
                          </m:ctrlPr>
                        </m:fPr>
                        <m:num>
                          <m:sSub>
                            <m:sSubPr>
                              <m:ctrlPr>
                                <a:rPr lang="es-CO" b="0" i="1" smtClean="0">
                                  <a:latin typeface="Cambria Math" panose="02040503050406030204" pitchFamily="18" charset="0"/>
                                </a:rPr>
                              </m:ctrlPr>
                            </m:sSubPr>
                            <m:e>
                              <m:r>
                                <a:rPr lang="es-CO" b="0" i="1" smtClean="0">
                                  <a:latin typeface="Cambria Math" panose="02040503050406030204" pitchFamily="18" charset="0"/>
                                </a:rPr>
                                <m:t>𝑁</m:t>
                              </m:r>
                            </m:e>
                            <m:sub>
                              <m:sSub>
                                <m:sSubPr>
                                  <m:ctrlPr>
                                    <a:rPr lang="es-CO" b="0" i="1" smtClean="0">
                                      <a:latin typeface="Cambria Math" panose="02040503050406030204" pitchFamily="18" charset="0"/>
                                    </a:rPr>
                                  </m:ctrlPr>
                                </m:sSubPr>
                                <m:e>
                                  <m:r>
                                    <a:rPr lang="es-CO" b="0" i="1" smtClean="0">
                                      <a:latin typeface="Cambria Math" panose="02040503050406030204" pitchFamily="18" charset="0"/>
                                    </a:rPr>
                                    <m:t>𝑥</m:t>
                                  </m:r>
                                </m:e>
                                <m:sub>
                                  <m:r>
                                    <a:rPr lang="es-CO" b="0" i="1" smtClean="0">
                                      <a:latin typeface="Cambria Math" panose="02040503050406030204" pitchFamily="18" charset="0"/>
                                    </a:rPr>
                                    <m:t>𝑖</m:t>
                                  </m:r>
                                </m:sub>
                              </m:sSub>
                              <m:r>
                                <a:rPr lang="es-CO" b="0" i="1" smtClean="0">
                                  <a:latin typeface="Cambria Math" panose="02040503050406030204" pitchFamily="18" charset="0"/>
                                </a:rPr>
                                <m:t>,</m:t>
                              </m:r>
                              <m:sSub>
                                <m:sSubPr>
                                  <m:ctrlPr>
                                    <a:rPr lang="es-CO" b="0" i="1" smtClean="0">
                                      <a:latin typeface="Cambria Math" panose="02040503050406030204" pitchFamily="18" charset="0"/>
                                    </a:rPr>
                                  </m:ctrlPr>
                                </m:sSubPr>
                                <m:e>
                                  <m:r>
                                    <a:rPr lang="es-CO" b="0" i="1" smtClean="0">
                                      <a:latin typeface="Cambria Math" panose="02040503050406030204" pitchFamily="18" charset="0"/>
                                    </a:rPr>
                                    <m:t>𝑐</m:t>
                                  </m:r>
                                </m:e>
                                <m:sub>
                                  <m:r>
                                    <a:rPr lang="es-CO" b="0" i="1" smtClean="0">
                                      <a:latin typeface="Cambria Math" panose="02040503050406030204" pitchFamily="18" charset="0"/>
                                    </a:rPr>
                                    <m:t>𝑗</m:t>
                                  </m:r>
                                </m:sub>
                              </m:sSub>
                            </m:sub>
                          </m:sSub>
                        </m:num>
                        <m:den>
                          <m:sSub>
                            <m:sSubPr>
                              <m:ctrlPr>
                                <a:rPr lang="es-CO" b="0" i="1" smtClean="0">
                                  <a:latin typeface="Cambria Math" panose="02040503050406030204" pitchFamily="18" charset="0"/>
                                </a:rPr>
                              </m:ctrlPr>
                            </m:sSubPr>
                            <m:e>
                              <m:r>
                                <a:rPr lang="es-CO" b="0" i="1" smtClean="0">
                                  <a:latin typeface="Cambria Math" panose="02040503050406030204" pitchFamily="18" charset="0"/>
                                </a:rPr>
                                <m:t>𝑁</m:t>
                              </m:r>
                            </m:e>
                            <m:sub>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sub>
                          </m:sSub>
                        </m:den>
                      </m:f>
                    </m:oMath>
                  </m:oMathPara>
                </a14:m>
                <a:endParaRPr lang="es-CO" dirty="0"/>
              </a:p>
              <a:p>
                <a:pPr marL="182562" indent="0">
                  <a:lnSpc>
                    <a:spcPct val="110000"/>
                  </a:lnSpc>
                  <a:buNone/>
                </a:pPr>
                <a:r>
                  <a:rPr lang="es-CO" dirty="0"/>
                  <a:t>donde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sSub>
                          <m:sSubPr>
                            <m:ctrlPr>
                              <a:rPr lang="es-CO" i="1">
                                <a:latin typeface="Cambria Math" panose="02040503050406030204" pitchFamily="18" charset="0"/>
                              </a:rPr>
                            </m:ctrlPr>
                          </m:sSubPr>
                          <m:e>
                            <m:r>
                              <a:rPr lang="es-CO" i="1">
                                <a:latin typeface="Cambria Math" panose="02040503050406030204" pitchFamily="18" charset="0"/>
                              </a:rPr>
                              <m:t>𝑥</m:t>
                            </m:r>
                          </m:e>
                          <m:sub>
                            <m:r>
                              <a:rPr lang="es-CO" i="1">
                                <a:latin typeface="Cambria Math" panose="02040503050406030204" pitchFamily="18" charset="0"/>
                              </a:rPr>
                              <m:t>𝑖</m:t>
                            </m:r>
                          </m:sub>
                        </m:sSub>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sub>
                    </m:sSub>
                  </m:oMath>
                </a14:m>
                <a:r>
                  <a:rPr lang="es-CO" dirty="0"/>
                  <a:t> es el número de veces que la característica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𝑥</m:t>
                        </m:r>
                      </m:e>
                      <m:sub>
                        <m:r>
                          <a:rPr lang="es-CO" b="0" i="1" smtClean="0">
                            <a:latin typeface="Cambria Math" panose="02040503050406030204" pitchFamily="18" charset="0"/>
                          </a:rPr>
                          <m:t>𝑖</m:t>
                        </m:r>
                      </m:sub>
                    </m:sSub>
                  </m:oMath>
                </a14:m>
                <a:r>
                  <a:rPr lang="es-CO" dirty="0"/>
                  <a:t> aparece en las observaciones de clase </a:t>
                </a:r>
                <a14:m>
                  <m:oMath xmlns:m="http://schemas.openxmlformats.org/officeDocument/2006/math">
                    <m:sSub>
                      <m:sSubPr>
                        <m:ctrlPr>
                          <a:rPr lang="es-CO" i="1">
                            <a:latin typeface="Cambria Math" panose="02040503050406030204" pitchFamily="18" charset="0"/>
                          </a:rPr>
                        </m:ctrlPr>
                      </m:sSubPr>
                      <m:e>
                        <m:r>
                          <a:rPr lang="es-CO" b="0" i="1">
                            <a:latin typeface="Cambria Math" panose="02040503050406030204" pitchFamily="18" charset="0"/>
                          </a:rPr>
                          <m:t>𝑐</m:t>
                        </m:r>
                      </m:e>
                      <m:sub>
                        <m:r>
                          <a:rPr lang="es-CO" b="0" i="1">
                            <a:latin typeface="Cambria Math" panose="02040503050406030204" pitchFamily="18" charset="0"/>
                          </a:rPr>
                          <m:t>𝑗</m:t>
                        </m:r>
                      </m:sub>
                    </m:sSub>
                  </m:oMath>
                </a14:m>
                <a:r>
                  <a:rPr lang="es-CO" dirty="0"/>
                  <a:t>, y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sub>
                    </m:sSub>
                  </m:oMath>
                </a14:m>
                <a:r>
                  <a:rPr lang="es-CO" dirty="0"/>
                  <a:t> es el conteo total de todas las características en la clase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oMath>
                </a14:m>
                <a:endParaRPr lang="es-CO" dirty="0"/>
              </a:p>
            </p:txBody>
          </p:sp>
        </mc:Choice>
        <mc:Fallback xmlns="">
          <p:sp>
            <p:nvSpPr>
              <p:cNvPr id="13" name="Marcador de contenido 2">
                <a:extLst>
                  <a:ext uri="{FF2B5EF4-FFF2-40B4-BE49-F238E27FC236}">
                    <a16:creationId xmlns:a16="http://schemas.microsoft.com/office/drawing/2014/main" id="{46778301-08AA-455A-89A9-2B0AD43CEBAD}"/>
                  </a:ext>
                </a:extLst>
              </p:cNvPr>
              <p:cNvSpPr txBox="1">
                <a:spLocks noRot="1" noChangeAspect="1" noMove="1" noResize="1" noEditPoints="1" noAdjustHandles="1" noChangeArrowheads="1" noChangeShapeType="1" noTextEdit="1"/>
              </p:cNvSpPr>
              <p:nvPr/>
            </p:nvSpPr>
            <p:spPr>
              <a:xfrm>
                <a:off x="6353921" y="1207048"/>
                <a:ext cx="5487691" cy="5070652"/>
              </a:xfrm>
              <a:prstGeom prst="rect">
                <a:avLst/>
              </a:prstGeom>
              <a:blipFill>
                <a:blip r:embed="rId3"/>
                <a:stretch>
                  <a:fillRect l="-999" t="-1202" r="-1443"/>
                </a:stretch>
              </a:blipFill>
            </p:spPr>
            <p:txBody>
              <a:bodyPr/>
              <a:lstStyle/>
              <a:p>
                <a:r>
                  <a:rPr lang="es-CO">
                    <a:noFill/>
                  </a:rPr>
                  <a:t> </a:t>
                </a:r>
              </a:p>
            </p:txBody>
          </p:sp>
        </mc:Fallback>
      </mc:AlternateContent>
    </p:spTree>
    <p:extLst>
      <p:ext uri="{BB962C8B-B14F-4D97-AF65-F5344CB8AC3E}">
        <p14:creationId xmlns:p14="http://schemas.microsoft.com/office/powerpoint/2010/main" val="247056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18</a:t>
            </a:fld>
            <a:endParaRPr lang="es-ES"/>
          </a:p>
        </p:txBody>
      </p:sp>
      <p:cxnSp>
        <p:nvCxnSpPr>
          <p:cNvPr id="10" name="Conector recto 9">
            <a:extLst>
              <a:ext uri="{FF2B5EF4-FFF2-40B4-BE49-F238E27FC236}">
                <a16:creationId xmlns:a16="http://schemas.microsoft.com/office/drawing/2014/main" id="{EE23D1BE-EC9D-4091-836D-411614FFC4D2}"/>
              </a:ext>
            </a:extLst>
          </p:cNvPr>
          <p:cNvCxnSpPr/>
          <p:nvPr/>
        </p:nvCxnSpPr>
        <p:spPr>
          <a:xfrm>
            <a:off x="6067865" y="1329765"/>
            <a:ext cx="0" cy="4825218"/>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350390"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Definiciones</a:t>
            </a:r>
            <a:r>
              <a:rPr lang="pt-BR" b="1" dirty="0"/>
              <a:t>:</a:t>
            </a:r>
            <a:endParaRPr lang="es-CO" dirty="0"/>
          </a:p>
          <a:p>
            <a:pPr marL="450850" indent="-268288">
              <a:lnSpc>
                <a:spcPct val="110000"/>
              </a:lnSpc>
              <a:buFont typeface="Wingdings" panose="05000000000000000000" pitchFamily="2" charset="2"/>
              <a:buChar char="Ø"/>
            </a:pPr>
            <a:r>
              <a:rPr lang="es-CO" dirty="0"/>
              <a:t>La probabilidad </a:t>
            </a:r>
            <a:r>
              <a:rPr lang="es-CO" i="1" dirty="0"/>
              <a:t>a priori</a:t>
            </a:r>
            <a:r>
              <a:rPr lang="es-CO" dirty="0"/>
              <a:t> también es llamada </a:t>
            </a:r>
            <a:r>
              <a:rPr lang="es-CO" i="1" dirty="0"/>
              <a:t>prior</a:t>
            </a:r>
            <a:r>
              <a:rPr lang="es-CO" dirty="0"/>
              <a:t> de clase y describe la probabilidad general de encontrar una clase particular. Si los </a:t>
            </a:r>
            <a:r>
              <a:rPr lang="es-CO" i="1" dirty="0"/>
              <a:t>priores</a:t>
            </a:r>
            <a:r>
              <a:rPr lang="es-CO" dirty="0"/>
              <a:t> siguen una distribución uniforme, las probabilidades posteriores estarán determinadas por completo por la probabilidad de clase condicional y por la evidencia.</a:t>
            </a:r>
          </a:p>
        </p:txBody>
      </p:sp>
      <mc:AlternateContent xmlns:mc="http://schemas.openxmlformats.org/markup-compatibility/2006" xmlns:a14="http://schemas.microsoft.com/office/drawing/2010/main">
        <mc:Choice Requires="a14">
          <p:sp>
            <p:nvSpPr>
              <p:cNvPr id="13" name="Marcador de contenido 2">
                <a:extLst>
                  <a:ext uri="{FF2B5EF4-FFF2-40B4-BE49-F238E27FC236}">
                    <a16:creationId xmlns:a16="http://schemas.microsoft.com/office/drawing/2014/main" id="{46778301-08AA-455A-89A9-2B0AD43CEBAD}"/>
                  </a:ext>
                </a:extLst>
              </p:cNvPr>
              <p:cNvSpPr txBox="1">
                <a:spLocks/>
              </p:cNvSpPr>
              <p:nvPr/>
            </p:nvSpPr>
            <p:spPr>
              <a:xfrm>
                <a:off x="6353921"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Definiciones</a:t>
                </a:r>
                <a:r>
                  <a:rPr lang="pt-BR" b="1" dirty="0"/>
                  <a:t>:</a:t>
                </a:r>
                <a:endParaRPr lang="es-CO" dirty="0"/>
              </a:p>
              <a:p>
                <a:pPr marL="450850" indent="-268288">
                  <a:lnSpc>
                    <a:spcPct val="110000"/>
                  </a:lnSpc>
                  <a:buFont typeface="Wingdings" panose="05000000000000000000" pitchFamily="2" charset="2"/>
                  <a:buChar char="Ø"/>
                </a:pPr>
                <a:r>
                  <a:rPr lang="es-CO" dirty="0"/>
                  <a:t>Eventualmente, el conocimiento a priori puede ser determinado a través del conjunto de entrenamiento, si se asume que los datos de entrenamiento son </a:t>
                </a:r>
                <a:r>
                  <a:rPr lang="es-CO" dirty="0" err="1"/>
                  <a:t>i.i.d</a:t>
                </a:r>
                <a:r>
                  <a:rPr lang="es-CO" dirty="0"/>
                  <a:t> y que son una muestra representativa de toda la población.</a:t>
                </a:r>
              </a:p>
              <a:p>
                <a:pPr marL="182562" indent="0" algn="ctr">
                  <a:lnSpc>
                    <a:spcPct val="110000"/>
                  </a:lnSpc>
                  <a:buNone/>
                </a:pP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a:rPr lang="es-CO" b="0" i="1" smtClean="0">
                              <a:latin typeface="Cambria Math" panose="02040503050406030204" pitchFamily="18" charset="0"/>
                            </a:rPr>
                            <m:t>𝑃</m:t>
                          </m:r>
                        </m:e>
                      </m:acc>
                      <m:r>
                        <a:rPr lang="es-CO" b="0" i="1" smtClean="0">
                          <a:latin typeface="Cambria Math" panose="02040503050406030204" pitchFamily="18" charset="0"/>
                        </a:rPr>
                        <m:t>(</m:t>
                      </m:r>
                      <m:sSub>
                        <m:sSubPr>
                          <m:ctrlPr>
                            <a:rPr lang="es-CO" b="0" i="1" smtClean="0">
                              <a:latin typeface="Cambria Math" panose="02040503050406030204" pitchFamily="18" charset="0"/>
                            </a:rPr>
                          </m:ctrlPr>
                        </m:sSubPr>
                        <m:e>
                          <m:r>
                            <a:rPr lang="es-CO" b="0" i="1" smtClean="0">
                              <a:latin typeface="Cambria Math" panose="02040503050406030204" pitchFamily="18" charset="0"/>
                            </a:rPr>
                            <m:t>𝑐</m:t>
                          </m:r>
                        </m:e>
                        <m:sub>
                          <m:r>
                            <a:rPr lang="es-CO" b="0" i="1" smtClean="0">
                              <a:latin typeface="Cambria Math" panose="02040503050406030204" pitchFamily="18" charset="0"/>
                            </a:rPr>
                            <m:t>𝑗</m:t>
                          </m:r>
                        </m:sub>
                      </m:sSub>
                      <m:r>
                        <a:rPr lang="es-CO" b="0" i="1" smtClean="0">
                          <a:latin typeface="Cambria Math" panose="02040503050406030204" pitchFamily="18" charset="0"/>
                        </a:rPr>
                        <m:t>)=</m:t>
                      </m:r>
                      <m:f>
                        <m:fPr>
                          <m:ctrlPr>
                            <a:rPr lang="es-CO" b="0" i="1" smtClean="0">
                              <a:latin typeface="Cambria Math" panose="02040503050406030204" pitchFamily="18" charset="0"/>
                            </a:rPr>
                          </m:ctrlPr>
                        </m:fPr>
                        <m:num>
                          <m:sSub>
                            <m:sSubPr>
                              <m:ctrlPr>
                                <a:rPr lang="es-CO" b="0" i="1" smtClean="0">
                                  <a:latin typeface="Cambria Math" panose="02040503050406030204" pitchFamily="18" charset="0"/>
                                </a:rPr>
                              </m:ctrlPr>
                            </m:sSubPr>
                            <m:e>
                              <m:r>
                                <a:rPr lang="es-CO" b="0" i="1" smtClean="0">
                                  <a:latin typeface="Cambria Math" panose="02040503050406030204" pitchFamily="18" charset="0"/>
                                </a:rPr>
                                <m:t>𝑁</m:t>
                              </m:r>
                            </m:e>
                            <m:sub>
                              <m:sSub>
                                <m:sSubPr>
                                  <m:ctrlPr>
                                    <a:rPr lang="es-CO" b="0" i="1" smtClean="0">
                                      <a:latin typeface="Cambria Math" panose="02040503050406030204" pitchFamily="18" charset="0"/>
                                    </a:rPr>
                                  </m:ctrlPr>
                                </m:sSubPr>
                                <m:e>
                                  <m:r>
                                    <a:rPr lang="es-CO" b="0" i="1" smtClean="0">
                                      <a:latin typeface="Cambria Math" panose="02040503050406030204" pitchFamily="18" charset="0"/>
                                    </a:rPr>
                                    <m:t>𝑐</m:t>
                                  </m:r>
                                </m:e>
                                <m:sub>
                                  <m:r>
                                    <a:rPr lang="es-CO" b="0" i="1" smtClean="0">
                                      <a:latin typeface="Cambria Math" panose="02040503050406030204" pitchFamily="18" charset="0"/>
                                    </a:rPr>
                                    <m:t>𝑗</m:t>
                                  </m:r>
                                </m:sub>
                              </m:sSub>
                            </m:sub>
                          </m:sSub>
                        </m:num>
                        <m:den>
                          <m:sSub>
                            <m:sSubPr>
                              <m:ctrlPr>
                                <a:rPr lang="es-CO" b="0" i="1" smtClean="0">
                                  <a:latin typeface="Cambria Math" panose="02040503050406030204" pitchFamily="18" charset="0"/>
                                </a:rPr>
                              </m:ctrlPr>
                            </m:sSubPr>
                            <m:e>
                              <m:r>
                                <a:rPr lang="es-CO" b="0" i="1" smtClean="0">
                                  <a:latin typeface="Cambria Math" panose="02040503050406030204" pitchFamily="18" charset="0"/>
                                </a:rPr>
                                <m:t>𝑁</m:t>
                              </m:r>
                            </m:e>
                            <m:sub/>
                          </m:sSub>
                        </m:den>
                      </m:f>
                    </m:oMath>
                  </m:oMathPara>
                </a14:m>
                <a:endParaRPr lang="es-CO" dirty="0"/>
              </a:p>
              <a:p>
                <a:pPr marL="182562" indent="0">
                  <a:lnSpc>
                    <a:spcPct val="110000"/>
                  </a:lnSpc>
                  <a:buNone/>
                </a:pPr>
                <a:r>
                  <a:rPr lang="es-CO" dirty="0"/>
                  <a:t>donde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sub>
                    </m:sSub>
                  </m:oMath>
                </a14:m>
                <a:r>
                  <a:rPr lang="es-CO" dirty="0"/>
                  <a:t> es el número de muestras de la clase </a:t>
                </a:r>
                <a14:m>
                  <m:oMath xmlns:m="http://schemas.openxmlformats.org/officeDocument/2006/math">
                    <m:sSub>
                      <m:sSubPr>
                        <m:ctrlPr>
                          <a:rPr lang="es-CO" i="1">
                            <a:latin typeface="Cambria Math" panose="02040503050406030204" pitchFamily="18" charset="0"/>
                          </a:rPr>
                        </m:ctrlPr>
                      </m:sSubPr>
                      <m:e>
                        <m:r>
                          <a:rPr lang="es-CO" b="0" i="1">
                            <a:latin typeface="Cambria Math" panose="02040503050406030204" pitchFamily="18" charset="0"/>
                          </a:rPr>
                          <m:t>𝑐</m:t>
                        </m:r>
                      </m:e>
                      <m:sub>
                        <m:r>
                          <a:rPr lang="es-CO" b="0" i="1">
                            <a:latin typeface="Cambria Math" panose="02040503050406030204" pitchFamily="18" charset="0"/>
                          </a:rPr>
                          <m:t>𝑗</m:t>
                        </m:r>
                      </m:sub>
                    </m:sSub>
                  </m:oMath>
                </a14:m>
                <a:r>
                  <a:rPr lang="es-CO" dirty="0"/>
                  <a:t> y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sSub>
                  </m:oMath>
                </a14:m>
                <a:r>
                  <a:rPr lang="es-CO" dirty="0"/>
                  <a:t> es el número total de muestras.</a:t>
                </a:r>
              </a:p>
            </p:txBody>
          </p:sp>
        </mc:Choice>
        <mc:Fallback xmlns="">
          <p:sp>
            <p:nvSpPr>
              <p:cNvPr id="13" name="Marcador de contenido 2">
                <a:extLst>
                  <a:ext uri="{FF2B5EF4-FFF2-40B4-BE49-F238E27FC236}">
                    <a16:creationId xmlns:a16="http://schemas.microsoft.com/office/drawing/2014/main" id="{46778301-08AA-455A-89A9-2B0AD43CEBAD}"/>
                  </a:ext>
                </a:extLst>
              </p:cNvPr>
              <p:cNvSpPr txBox="1">
                <a:spLocks noRot="1" noChangeAspect="1" noMove="1" noResize="1" noEditPoints="1" noAdjustHandles="1" noChangeArrowheads="1" noChangeShapeType="1" noTextEdit="1"/>
              </p:cNvSpPr>
              <p:nvPr/>
            </p:nvSpPr>
            <p:spPr>
              <a:xfrm>
                <a:off x="6353921" y="1207048"/>
                <a:ext cx="5487691" cy="5070652"/>
              </a:xfrm>
              <a:prstGeom prst="rect">
                <a:avLst/>
              </a:prstGeom>
              <a:blipFill>
                <a:blip r:embed="rId2"/>
                <a:stretch>
                  <a:fillRect l="-999" t="-1202" r="-1998"/>
                </a:stretch>
              </a:blipFill>
            </p:spPr>
            <p:txBody>
              <a:bodyPr/>
              <a:lstStyle/>
              <a:p>
                <a:r>
                  <a:rPr lang="es-CO">
                    <a:noFill/>
                  </a:rPr>
                  <a:t> </a:t>
                </a:r>
              </a:p>
            </p:txBody>
          </p:sp>
        </mc:Fallback>
      </mc:AlternateContent>
    </p:spTree>
    <p:extLst>
      <p:ext uri="{BB962C8B-B14F-4D97-AF65-F5344CB8AC3E}">
        <p14:creationId xmlns:p14="http://schemas.microsoft.com/office/powerpoint/2010/main" val="310015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19</a:t>
            </a:fld>
            <a:endParaRPr lang="es-ES"/>
          </a:p>
        </p:txBody>
      </p:sp>
      <p:cxnSp>
        <p:nvCxnSpPr>
          <p:cNvPr id="10" name="Conector recto 9">
            <a:extLst>
              <a:ext uri="{FF2B5EF4-FFF2-40B4-BE49-F238E27FC236}">
                <a16:creationId xmlns:a16="http://schemas.microsoft.com/office/drawing/2014/main" id="{EE23D1BE-EC9D-4091-836D-411614FFC4D2}"/>
              </a:ext>
            </a:extLst>
          </p:cNvPr>
          <p:cNvCxnSpPr/>
          <p:nvPr/>
        </p:nvCxnSpPr>
        <p:spPr>
          <a:xfrm>
            <a:off x="6067865" y="1329765"/>
            <a:ext cx="0" cy="4825218"/>
          </a:xfrm>
          <a:prstGeom prst="line">
            <a:avLst/>
          </a:prstGeom>
          <a:ln w="38100"/>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350390"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Definiciones</a:t>
                </a:r>
                <a:r>
                  <a:rPr lang="pt-BR" b="1" dirty="0"/>
                  <a:t>:</a:t>
                </a:r>
                <a:endParaRPr lang="es-CO" dirty="0"/>
              </a:p>
              <a:p>
                <a:pPr marL="450850" indent="-268288">
                  <a:lnSpc>
                    <a:spcPct val="110000"/>
                  </a:lnSpc>
                  <a:buFont typeface="Wingdings" panose="05000000000000000000" pitchFamily="2" charset="2"/>
                  <a:buChar char="Ø"/>
                </a:pPr>
                <a:r>
                  <a:rPr lang="es-CO" dirty="0"/>
                  <a:t>La evidencia </a:t>
                </a:r>
                <a14:m>
                  <m:oMath xmlns:m="http://schemas.openxmlformats.org/officeDocument/2006/math">
                    <m:r>
                      <a:rPr lang="es-CO" i="1" dirty="0" smtClean="0">
                        <a:latin typeface="Cambria Math" panose="02040503050406030204" pitchFamily="18" charset="0"/>
                      </a:rPr>
                      <m:t>𝑃</m:t>
                    </m:r>
                    <m:r>
                      <a:rPr lang="es-CO" i="1" dirty="0" smtClean="0">
                        <a:latin typeface="Cambria Math" panose="02040503050406030204" pitchFamily="18" charset="0"/>
                      </a:rPr>
                      <m:t>(</m:t>
                    </m:r>
                    <m:r>
                      <a:rPr lang="es-CO" i="1" dirty="0" smtClean="0">
                        <a:latin typeface="Cambria Math" panose="02040503050406030204" pitchFamily="18" charset="0"/>
                      </a:rPr>
                      <m:t>𝑥</m:t>
                    </m:r>
                    <m:r>
                      <a:rPr lang="es-CO" i="1" dirty="0" smtClean="0">
                        <a:latin typeface="Cambria Math" panose="02040503050406030204" pitchFamily="18" charset="0"/>
                      </a:rPr>
                      <m:t>)</m:t>
                    </m:r>
                  </m:oMath>
                </a14:m>
                <a:r>
                  <a:rPr lang="es-CO" dirty="0"/>
                  <a:t> puede entenderse como la probabilidad de encontrar un patrón particular </a:t>
                </a:r>
                <a14:m>
                  <m:oMath xmlns:m="http://schemas.openxmlformats.org/officeDocument/2006/math">
                    <m:r>
                      <a:rPr lang="es-CO" i="1" dirty="0" smtClean="0">
                        <a:latin typeface="Cambria Math" panose="02040503050406030204" pitchFamily="18" charset="0"/>
                      </a:rPr>
                      <m:t>𝑥</m:t>
                    </m:r>
                  </m:oMath>
                </a14:m>
                <a:r>
                  <a:rPr lang="es-CO" dirty="0"/>
                  <a:t> independientemente de la etiqueta de clase. Usualmente se puede eliminar de la regla de decisión, debido a que suele ser común a todos los términos.</a:t>
                </a:r>
              </a:p>
            </p:txBody>
          </p:sp>
        </mc:Choice>
        <mc:Fallback xmlns="">
          <p:sp>
            <p:nvSpPr>
              <p:cNvPr id="11" name="Marcador de contenido 2">
                <a:extLst>
                  <a:ext uri="{FF2B5EF4-FFF2-40B4-BE49-F238E27FC236}">
                    <a16:creationId xmlns:a16="http://schemas.microsoft.com/office/drawing/2014/main" id="{E9F4C9B6-430B-445B-AC62-9E98AC914585}"/>
                  </a:ext>
                </a:extLst>
              </p:cNvPr>
              <p:cNvSpPr txBox="1">
                <a:spLocks noRot="1" noChangeAspect="1" noMove="1" noResize="1" noEditPoints="1" noAdjustHandles="1" noChangeArrowheads="1" noChangeShapeType="1" noTextEdit="1"/>
              </p:cNvSpPr>
              <p:nvPr/>
            </p:nvSpPr>
            <p:spPr>
              <a:xfrm>
                <a:off x="350390" y="1207048"/>
                <a:ext cx="5487691" cy="5070652"/>
              </a:xfrm>
              <a:prstGeom prst="rect">
                <a:avLst/>
              </a:prstGeom>
              <a:blipFill>
                <a:blip r:embed="rId2"/>
                <a:stretch>
                  <a:fillRect l="-999" t="-1202" r="-155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Marcador de contenido 2">
                <a:extLst>
                  <a:ext uri="{FF2B5EF4-FFF2-40B4-BE49-F238E27FC236}">
                    <a16:creationId xmlns:a16="http://schemas.microsoft.com/office/drawing/2014/main" id="{46778301-08AA-455A-89A9-2B0AD43CEBAD}"/>
                  </a:ext>
                </a:extLst>
              </p:cNvPr>
              <p:cNvSpPr txBox="1">
                <a:spLocks/>
              </p:cNvSpPr>
              <p:nvPr/>
            </p:nvSpPr>
            <p:spPr>
              <a:xfrm>
                <a:off x="6353921" y="1207048"/>
                <a:ext cx="5487691"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Funcionamiento del Clasificador</a:t>
                </a:r>
                <a:r>
                  <a:rPr lang="pt-BR" b="1" dirty="0"/>
                  <a:t>:</a:t>
                </a:r>
              </a:p>
              <a:p>
                <a:pPr marL="0" indent="0">
                  <a:buNone/>
                </a:pPr>
                <a:endParaRPr lang="pt-BR" b="1" dirty="0"/>
              </a:p>
              <a:p>
                <a:pPr>
                  <a:buFont typeface="Wingdings" panose="05000000000000000000" pitchFamily="2" charset="2"/>
                  <a:buChar char="Ø"/>
                </a:pPr>
                <a:r>
                  <a:rPr lang="es-ES" b="1" dirty="0"/>
                  <a:t>Paso 1:</a:t>
                </a:r>
                <a:r>
                  <a:rPr lang="es-ES" dirty="0"/>
                  <a:t> Calcule la probabilidad a priori para cada una de las clases</a:t>
                </a:r>
              </a:p>
              <a:p>
                <a:pPr>
                  <a:buFont typeface="Wingdings" panose="05000000000000000000" pitchFamily="2" charset="2"/>
                  <a:buChar char="Ø"/>
                </a:pPr>
                <a:r>
                  <a:rPr lang="es-ES" b="1" dirty="0"/>
                  <a:t>Paso 2:</a:t>
                </a:r>
                <a:r>
                  <a:rPr lang="es-ES" dirty="0"/>
                  <a:t> Estime la probabilidad </a:t>
                </a:r>
                <a14:m>
                  <m:oMath xmlns:m="http://schemas.openxmlformats.org/officeDocument/2006/math">
                    <m:acc>
                      <m:accPr>
                        <m:chr m:val="̂"/>
                        <m:ctrlPr>
                          <a:rPr lang="es-CO" i="1">
                            <a:latin typeface="Cambria Math" panose="02040503050406030204" pitchFamily="18" charset="0"/>
                          </a:rPr>
                        </m:ctrlPr>
                      </m:accPr>
                      <m:e>
                        <m:r>
                          <a:rPr lang="es-CO" i="1">
                            <a:latin typeface="Cambria Math" panose="02040503050406030204" pitchFamily="18" charset="0"/>
                          </a:rPr>
                          <m:t>𝑃</m:t>
                        </m:r>
                      </m:e>
                    </m:acc>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panose="02040503050406030204" pitchFamily="18" charset="0"/>
                              </a:rPr>
                              <m:t>𝑥</m:t>
                            </m:r>
                          </m:e>
                          <m:sub>
                            <m:r>
                              <a:rPr lang="es-CO" i="1">
                                <a:latin typeface="Cambria Math" panose="02040503050406030204" pitchFamily="18" charset="0"/>
                              </a:rPr>
                              <m:t>𝑖</m:t>
                            </m:r>
                          </m:sub>
                        </m:sSub>
                      </m:e>
                      <m:e>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e>
                    </m:d>
                    <m:r>
                      <a:rPr lang="es-CO" i="1">
                        <a:latin typeface="Cambria Math" panose="02040503050406030204" pitchFamily="18" charset="0"/>
                      </a:rPr>
                      <m:t> </m:t>
                    </m:r>
                  </m:oMath>
                </a14:m>
                <a:r>
                  <a:rPr lang="es-ES" dirty="0"/>
                  <a:t> para cada característica dada cada clase usando un estimador de máxima verosimilitud</a:t>
                </a:r>
              </a:p>
              <a:p>
                <a:pPr>
                  <a:buFont typeface="Wingdings" panose="05000000000000000000" pitchFamily="2" charset="2"/>
                  <a:buChar char="Ø"/>
                </a:pPr>
                <a:r>
                  <a:rPr lang="es-ES" b="1" dirty="0"/>
                  <a:t>Paso 3:</a:t>
                </a:r>
                <a:r>
                  <a:rPr lang="es-ES" dirty="0"/>
                  <a:t> Use la fórmula de Bayes y calcule la probabilidad posterior</a:t>
                </a:r>
              </a:p>
              <a:p>
                <a:pPr>
                  <a:buFont typeface="Wingdings" panose="05000000000000000000" pitchFamily="2" charset="2"/>
                  <a:buChar char="Ø"/>
                </a:pPr>
                <a:r>
                  <a:rPr lang="es-ES" b="1" dirty="0"/>
                  <a:t>Paso 4:</a:t>
                </a:r>
                <a:r>
                  <a:rPr lang="es-ES" dirty="0"/>
                  <a:t> Determine cuál de las clases tiene la probabilidad más alta, y asigne esa clase a un dato particular </a:t>
                </a:r>
                <a14:m>
                  <m:oMath xmlns:m="http://schemas.openxmlformats.org/officeDocument/2006/math">
                    <m:r>
                      <a:rPr lang="es-ES" i="1" dirty="0" smtClean="0">
                        <a:latin typeface="Cambria Math" panose="02040503050406030204" pitchFamily="18" charset="0"/>
                      </a:rPr>
                      <m:t>𝑥</m:t>
                    </m:r>
                  </m:oMath>
                </a14:m>
                <a:endParaRPr lang="es-CO" dirty="0"/>
              </a:p>
            </p:txBody>
          </p:sp>
        </mc:Choice>
        <mc:Fallback xmlns="">
          <p:sp>
            <p:nvSpPr>
              <p:cNvPr id="13" name="Marcador de contenido 2">
                <a:extLst>
                  <a:ext uri="{FF2B5EF4-FFF2-40B4-BE49-F238E27FC236}">
                    <a16:creationId xmlns:a16="http://schemas.microsoft.com/office/drawing/2014/main" id="{46778301-08AA-455A-89A9-2B0AD43CEBAD}"/>
                  </a:ext>
                </a:extLst>
              </p:cNvPr>
              <p:cNvSpPr txBox="1">
                <a:spLocks noRot="1" noChangeAspect="1" noMove="1" noResize="1" noEditPoints="1" noAdjustHandles="1" noChangeArrowheads="1" noChangeShapeType="1" noTextEdit="1"/>
              </p:cNvSpPr>
              <p:nvPr/>
            </p:nvSpPr>
            <p:spPr>
              <a:xfrm>
                <a:off x="6353921" y="1207048"/>
                <a:ext cx="5487691" cy="5070652"/>
              </a:xfrm>
              <a:prstGeom prst="rect">
                <a:avLst/>
              </a:prstGeom>
              <a:blipFill>
                <a:blip r:embed="rId3"/>
                <a:stretch>
                  <a:fillRect l="-999" t="-1202" r="-999"/>
                </a:stretch>
              </a:blipFill>
            </p:spPr>
            <p:txBody>
              <a:bodyPr/>
              <a:lstStyle/>
              <a:p>
                <a:r>
                  <a:rPr lang="es-CO">
                    <a:noFill/>
                  </a:rPr>
                  <a:t> </a:t>
                </a:r>
              </a:p>
            </p:txBody>
          </p:sp>
        </mc:Fallback>
      </mc:AlternateContent>
    </p:spTree>
    <p:extLst>
      <p:ext uri="{BB962C8B-B14F-4D97-AF65-F5344CB8AC3E}">
        <p14:creationId xmlns:p14="http://schemas.microsoft.com/office/powerpoint/2010/main" val="51332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6FF1-CB2D-4047-9D4C-085FFF47C0A4}"/>
              </a:ext>
            </a:extLst>
          </p:cNvPr>
          <p:cNvSpPr>
            <a:spLocks noGrp="1"/>
          </p:cNvSpPr>
          <p:nvPr>
            <p:ph type="ctrTitle"/>
          </p:nvPr>
        </p:nvSpPr>
        <p:spPr>
          <a:xfrm>
            <a:off x="1598184" y="1877987"/>
            <a:ext cx="9058527" cy="555898"/>
          </a:xfrm>
        </p:spPr>
        <p:txBody>
          <a:bodyPr>
            <a:noAutofit/>
          </a:bodyPr>
          <a:lstStyle/>
          <a:p>
            <a:r>
              <a:rPr lang="es-CO" sz="5400" b="1" cap="small" dirty="0">
                <a:solidFill>
                  <a:srgbClr val="69172A"/>
                </a:solidFill>
                <a:latin typeface="Ancizar Sans Black"/>
                <a:ea typeface="+mn-ea"/>
                <a:cs typeface="+mn-cs"/>
              </a:rPr>
              <a:t>Métodos de Clasificación</a:t>
            </a:r>
          </a:p>
        </p:txBody>
      </p:sp>
      <p:sp>
        <p:nvSpPr>
          <p:cNvPr id="3" name="Subtitle 2">
            <a:extLst>
              <a:ext uri="{FF2B5EF4-FFF2-40B4-BE49-F238E27FC236}">
                <a16:creationId xmlns:a16="http://schemas.microsoft.com/office/drawing/2014/main" id="{65FA7DD0-B432-4DE0-9438-29AB4FCC0CFF}"/>
              </a:ext>
            </a:extLst>
          </p:cNvPr>
          <p:cNvSpPr>
            <a:spLocks noGrp="1"/>
          </p:cNvSpPr>
          <p:nvPr>
            <p:ph type="subTitle" idx="1"/>
          </p:nvPr>
        </p:nvSpPr>
        <p:spPr>
          <a:xfrm>
            <a:off x="1512711" y="2988191"/>
            <a:ext cx="9144000" cy="2114387"/>
          </a:xfrm>
        </p:spPr>
        <p:txBody>
          <a:bodyPr>
            <a:normAutofit/>
          </a:bodyPr>
          <a:lstStyle/>
          <a:p>
            <a:pPr>
              <a:spcBef>
                <a:spcPts val="600"/>
              </a:spcBef>
            </a:pPr>
            <a:r>
              <a:rPr lang="es-ES" sz="4000" b="1" dirty="0">
                <a:latin typeface="Ancizar Sans Black"/>
              </a:rPr>
              <a:t>Carlos A. Mera B.</a:t>
            </a:r>
            <a:endParaRPr lang="es-ES" sz="4000" dirty="0">
              <a:latin typeface="Ancizar Sans Black"/>
            </a:endParaRPr>
          </a:p>
          <a:p>
            <a:pPr>
              <a:spcBef>
                <a:spcPts val="600"/>
              </a:spcBef>
            </a:pPr>
            <a:r>
              <a:rPr lang="es-ES" sz="2000" b="1" dirty="0">
                <a:solidFill>
                  <a:schemeClr val="tx1">
                    <a:lumMod val="75000"/>
                    <a:lumOff val="25000"/>
                  </a:schemeClr>
                </a:solidFill>
                <a:latin typeface="Ancizar Sans Black"/>
              </a:rPr>
              <a:t>Departamento de Ciencias de la Computación y de la Decisión</a:t>
            </a:r>
          </a:p>
          <a:p>
            <a:pPr>
              <a:spcBef>
                <a:spcPts val="600"/>
              </a:spcBef>
            </a:pPr>
            <a:r>
              <a:rPr lang="es-ES" sz="2000" b="1" dirty="0">
                <a:solidFill>
                  <a:schemeClr val="tx1">
                    <a:lumMod val="75000"/>
                    <a:lumOff val="25000"/>
                  </a:schemeClr>
                </a:solidFill>
                <a:latin typeface="Ancizar Sans Black"/>
              </a:rPr>
              <a:t>Investigador del Grupo de I+D en Inteligencia Artificial – GIDIA</a:t>
            </a:r>
          </a:p>
          <a:p>
            <a:pPr>
              <a:spcBef>
                <a:spcPts val="600"/>
              </a:spcBef>
            </a:pPr>
            <a:endParaRPr lang="es-ES" sz="2000" b="1" dirty="0">
              <a:latin typeface="Ancizar Sans Black"/>
            </a:endParaRPr>
          </a:p>
          <a:p>
            <a:pPr>
              <a:spcBef>
                <a:spcPts val="600"/>
              </a:spcBef>
            </a:pPr>
            <a:r>
              <a:rPr lang="es-ES" sz="2000" b="1" dirty="0">
                <a:latin typeface="Ancizar Sans Black"/>
                <a:hlinkClick r:id="rId2"/>
              </a:rPr>
              <a:t>camerab@unal.edu.co</a:t>
            </a:r>
            <a:endParaRPr lang="es-ES" sz="2000" b="1" dirty="0">
              <a:latin typeface="Ancizar Sans Black"/>
            </a:endParaRPr>
          </a:p>
          <a:p>
            <a:pPr>
              <a:spcBef>
                <a:spcPts val="600"/>
              </a:spcBef>
            </a:pPr>
            <a:endParaRPr lang="es-ES" sz="2000" b="1" dirty="0">
              <a:latin typeface="Ancizar Sans Black"/>
            </a:endParaRPr>
          </a:p>
          <a:p>
            <a:pPr>
              <a:spcBef>
                <a:spcPts val="600"/>
              </a:spcBef>
            </a:pPr>
            <a:endParaRPr lang="es-ES" sz="2000" b="1" dirty="0">
              <a:latin typeface="Ancizar Sans Black"/>
            </a:endParaRPr>
          </a:p>
        </p:txBody>
      </p:sp>
    </p:spTree>
    <p:extLst>
      <p:ext uri="{BB962C8B-B14F-4D97-AF65-F5344CB8AC3E}">
        <p14:creationId xmlns:p14="http://schemas.microsoft.com/office/powerpoint/2010/main" val="410198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20</a:t>
            </a:fld>
            <a:endParaRPr lang="es-ES"/>
          </a:p>
        </p:txBody>
      </p:sp>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350390" y="1207048"/>
            <a:ext cx="7161758"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Ejemplo</a:t>
            </a:r>
            <a:r>
              <a:rPr lang="pt-BR" b="1" dirty="0"/>
              <a:t>:</a:t>
            </a:r>
            <a:endParaRPr lang="es-CO" dirty="0"/>
          </a:p>
          <a:p>
            <a:pPr marL="450850" indent="-268288">
              <a:lnSpc>
                <a:spcPct val="110000"/>
              </a:lnSpc>
              <a:buFont typeface="Wingdings" panose="05000000000000000000" pitchFamily="2" charset="2"/>
              <a:buChar char="Ø"/>
            </a:pPr>
            <a:r>
              <a:rPr lang="es-ES" dirty="0"/>
              <a:t>Necesitamos determinar la probabilidad si un jugador jugará un partido con base en las condiciones climáticas.  Para ello tenemos los datos en la tabla.</a:t>
            </a:r>
          </a:p>
          <a:p>
            <a:pPr marL="450850" indent="-268288">
              <a:lnSpc>
                <a:spcPct val="110000"/>
              </a:lnSpc>
              <a:buFont typeface="Wingdings" panose="05000000000000000000" pitchFamily="2" charset="2"/>
              <a:buChar char="Ø"/>
            </a:pPr>
            <a:endParaRPr lang="es-ES" dirty="0"/>
          </a:p>
          <a:p>
            <a:pPr marL="450850" indent="-268288">
              <a:lnSpc>
                <a:spcPct val="110000"/>
              </a:lnSpc>
              <a:buFont typeface="Wingdings" panose="05000000000000000000" pitchFamily="2" charset="2"/>
              <a:buChar char="Ø"/>
            </a:pPr>
            <a:r>
              <a:rPr lang="es-ES" dirty="0"/>
              <a:t>Lo primero que debemos hacer es crear tres tablas: la tabla de frecuencias por condición climática y las tablas de verosimilitud.</a:t>
            </a:r>
            <a:endParaRPr lang="es-CO" dirty="0"/>
          </a:p>
        </p:txBody>
      </p:sp>
      <p:pic>
        <p:nvPicPr>
          <p:cNvPr id="3" name="Imagen 2">
            <a:extLst>
              <a:ext uri="{FF2B5EF4-FFF2-40B4-BE49-F238E27FC236}">
                <a16:creationId xmlns:a16="http://schemas.microsoft.com/office/drawing/2014/main" id="{C9F76B5E-98DC-45C2-B549-73A30E340625}"/>
              </a:ext>
            </a:extLst>
          </p:cNvPr>
          <p:cNvPicPr>
            <a:picLocks noChangeAspect="1"/>
          </p:cNvPicPr>
          <p:nvPr/>
        </p:nvPicPr>
        <p:blipFill>
          <a:blip r:embed="rId2"/>
          <a:stretch>
            <a:fillRect/>
          </a:stretch>
        </p:blipFill>
        <p:spPr>
          <a:xfrm>
            <a:off x="8397487" y="932881"/>
            <a:ext cx="2121383" cy="4992237"/>
          </a:xfrm>
          <a:prstGeom prst="rect">
            <a:avLst/>
          </a:prstGeom>
        </p:spPr>
      </p:pic>
    </p:spTree>
    <p:extLst>
      <p:ext uri="{BB962C8B-B14F-4D97-AF65-F5344CB8AC3E}">
        <p14:creationId xmlns:p14="http://schemas.microsoft.com/office/powerpoint/2010/main" val="43279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21</a:t>
            </a:fld>
            <a:endParaRPr lang="es-ES"/>
          </a:p>
        </p:txBody>
      </p:sp>
      <p:pic>
        <p:nvPicPr>
          <p:cNvPr id="5" name="Imagen 4">
            <a:extLst>
              <a:ext uri="{FF2B5EF4-FFF2-40B4-BE49-F238E27FC236}">
                <a16:creationId xmlns:a16="http://schemas.microsoft.com/office/drawing/2014/main" id="{2E1EA8AA-70AE-448C-A0BB-9D4B3ECDE66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26063" y="993423"/>
            <a:ext cx="9539873" cy="5220889"/>
          </a:xfrm>
          <a:prstGeom prst="rect">
            <a:avLst/>
          </a:prstGeom>
        </p:spPr>
      </p:pic>
      <p:sp>
        <p:nvSpPr>
          <p:cNvPr id="6" name="Rectángulo: esquinas redondeadas 5">
            <a:extLst>
              <a:ext uri="{FF2B5EF4-FFF2-40B4-BE49-F238E27FC236}">
                <a16:creationId xmlns:a16="http://schemas.microsoft.com/office/drawing/2014/main" id="{1D0251FD-EE59-409F-87E1-A30DAA9B08FF}"/>
              </a:ext>
            </a:extLst>
          </p:cNvPr>
          <p:cNvSpPr/>
          <p:nvPr/>
        </p:nvSpPr>
        <p:spPr>
          <a:xfrm>
            <a:off x="4529796" y="5078437"/>
            <a:ext cx="1406769" cy="61897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EA845DE6-161A-4527-AFCB-DA92034EB918}"/>
                  </a:ext>
                </a:extLst>
              </p:cNvPr>
              <p:cNvSpPr/>
              <p:nvPr/>
            </p:nvSpPr>
            <p:spPr>
              <a:xfrm>
                <a:off x="4857308" y="5753148"/>
                <a:ext cx="751744" cy="4054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O" i="1">
                              <a:latin typeface="Cambria Math" panose="02040503050406030204" pitchFamily="18" charset="0"/>
                            </a:rPr>
                          </m:ctrlPr>
                        </m:accPr>
                        <m:e>
                          <m:r>
                            <a:rPr lang="es-CO" i="1">
                              <a:latin typeface="Cambria Math" panose="02040503050406030204" pitchFamily="18" charset="0"/>
                            </a:rPr>
                            <m:t>𝑃</m:t>
                          </m:r>
                        </m:e>
                      </m:acc>
                      <m:r>
                        <a:rPr lang="es-CO" i="1">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r>
                        <a:rPr lang="es-CO" i="1">
                          <a:latin typeface="Cambria Math" panose="02040503050406030204" pitchFamily="18" charset="0"/>
                        </a:rPr>
                        <m:t>)</m:t>
                      </m:r>
                    </m:oMath>
                  </m:oMathPara>
                </a14:m>
                <a:endParaRPr lang="es-CO" dirty="0"/>
              </a:p>
            </p:txBody>
          </p:sp>
        </mc:Choice>
        <mc:Fallback xmlns="">
          <p:sp>
            <p:nvSpPr>
              <p:cNvPr id="7" name="Rectángulo 6">
                <a:extLst>
                  <a:ext uri="{FF2B5EF4-FFF2-40B4-BE49-F238E27FC236}">
                    <a16:creationId xmlns:a16="http://schemas.microsoft.com/office/drawing/2014/main" id="{EA845DE6-161A-4527-AFCB-DA92034EB918}"/>
                  </a:ext>
                </a:extLst>
              </p:cNvPr>
              <p:cNvSpPr>
                <a:spLocks noRot="1" noChangeAspect="1" noMove="1" noResize="1" noEditPoints="1" noAdjustHandles="1" noChangeArrowheads="1" noChangeShapeType="1" noTextEdit="1"/>
              </p:cNvSpPr>
              <p:nvPr/>
            </p:nvSpPr>
            <p:spPr>
              <a:xfrm>
                <a:off x="4857308" y="5753148"/>
                <a:ext cx="751744" cy="405432"/>
              </a:xfrm>
              <a:prstGeom prst="rect">
                <a:avLst/>
              </a:prstGeom>
              <a:blipFill>
                <a:blip r:embed="rId3"/>
                <a:stretch>
                  <a:fillRect b="-757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863456CB-D1F2-4E31-94C7-E7448AE18C32}"/>
                  </a:ext>
                </a:extLst>
              </p:cNvPr>
              <p:cNvSpPr/>
              <p:nvPr/>
            </p:nvSpPr>
            <p:spPr>
              <a:xfrm>
                <a:off x="6255437" y="4893771"/>
                <a:ext cx="708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i="1" dirty="0">
                          <a:latin typeface="Cambria Math" panose="02040503050406030204" pitchFamily="18" charset="0"/>
                        </a:rPr>
                        <m:t>𝑃</m:t>
                      </m:r>
                      <m:r>
                        <a:rPr lang="es-CO" i="1" dirty="0">
                          <a:latin typeface="Cambria Math" panose="02040503050406030204" pitchFamily="18" charset="0"/>
                        </a:rPr>
                        <m:t>(</m:t>
                      </m:r>
                      <m:r>
                        <a:rPr lang="es-CO" i="1" dirty="0">
                          <a:latin typeface="Cambria Math" panose="02040503050406030204" pitchFamily="18" charset="0"/>
                        </a:rPr>
                        <m:t>𝑥</m:t>
                      </m:r>
                      <m:r>
                        <a:rPr lang="es-CO" i="1" dirty="0">
                          <a:latin typeface="Cambria Math" panose="02040503050406030204" pitchFamily="18" charset="0"/>
                        </a:rPr>
                        <m:t>)</m:t>
                      </m:r>
                    </m:oMath>
                  </m:oMathPara>
                </a14:m>
                <a:endParaRPr lang="es-CO" dirty="0"/>
              </a:p>
            </p:txBody>
          </p:sp>
        </mc:Choice>
        <mc:Fallback xmlns="">
          <p:sp>
            <p:nvSpPr>
              <p:cNvPr id="8" name="Rectángulo 7">
                <a:extLst>
                  <a:ext uri="{FF2B5EF4-FFF2-40B4-BE49-F238E27FC236}">
                    <a16:creationId xmlns:a16="http://schemas.microsoft.com/office/drawing/2014/main" id="{863456CB-D1F2-4E31-94C7-E7448AE18C32}"/>
                  </a:ext>
                </a:extLst>
              </p:cNvPr>
              <p:cNvSpPr>
                <a:spLocks noRot="1" noChangeAspect="1" noMove="1" noResize="1" noEditPoints="1" noAdjustHandles="1" noChangeArrowheads="1" noChangeShapeType="1" noTextEdit="1"/>
              </p:cNvSpPr>
              <p:nvPr/>
            </p:nvSpPr>
            <p:spPr>
              <a:xfrm>
                <a:off x="6255437" y="4893771"/>
                <a:ext cx="708656" cy="369332"/>
              </a:xfrm>
              <a:prstGeom prst="rect">
                <a:avLst/>
              </a:prstGeom>
              <a:blipFill>
                <a:blip r:embed="rId4"/>
                <a:stretch>
                  <a:fillRect b="-13333"/>
                </a:stretch>
              </a:blipFill>
            </p:spPr>
            <p:txBody>
              <a:bodyPr/>
              <a:lstStyle/>
              <a:p>
                <a:r>
                  <a:rPr lang="es-CO">
                    <a:noFill/>
                  </a:rPr>
                  <a:t> </a:t>
                </a:r>
              </a:p>
            </p:txBody>
          </p:sp>
        </mc:Fallback>
      </mc:AlternateContent>
      <p:sp>
        <p:nvSpPr>
          <p:cNvPr id="10" name="Rectángulo: esquinas redondeadas 9">
            <a:extLst>
              <a:ext uri="{FF2B5EF4-FFF2-40B4-BE49-F238E27FC236}">
                <a16:creationId xmlns:a16="http://schemas.microsoft.com/office/drawing/2014/main" id="{7244150D-98DA-4C2E-95CA-753CBCE2980B}"/>
              </a:ext>
            </a:extLst>
          </p:cNvPr>
          <p:cNvSpPr/>
          <p:nvPr/>
        </p:nvSpPr>
        <p:spPr>
          <a:xfrm>
            <a:off x="5765408" y="4191939"/>
            <a:ext cx="1406769" cy="68461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96E9EF4E-A31C-4EF4-A1E9-D3AC0EE9FDF8}"/>
                  </a:ext>
                </a:extLst>
              </p:cNvPr>
              <p:cNvSpPr/>
              <p:nvPr/>
            </p:nvSpPr>
            <p:spPr>
              <a:xfrm>
                <a:off x="10865936" y="4781252"/>
                <a:ext cx="1035604"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O" i="1">
                              <a:latin typeface="Cambria Math" panose="02040503050406030204" pitchFamily="18" charset="0"/>
                            </a:rPr>
                          </m:ctrlPr>
                        </m:accPr>
                        <m:e>
                          <m:r>
                            <a:rPr lang="es-CO" i="1">
                              <a:latin typeface="Cambria Math" panose="02040503050406030204" pitchFamily="18" charset="0"/>
                            </a:rPr>
                            <m:t>𝑃</m:t>
                          </m:r>
                        </m:e>
                      </m:acc>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panose="02040503050406030204" pitchFamily="18" charset="0"/>
                                </a:rPr>
                                <m:t>𝑥</m:t>
                              </m:r>
                            </m:e>
                            <m:sub>
                              <m:r>
                                <a:rPr lang="es-CO" i="1">
                                  <a:latin typeface="Cambria Math" panose="02040503050406030204" pitchFamily="18" charset="0"/>
                                </a:rPr>
                                <m:t>𝑖</m:t>
                              </m:r>
                            </m:sub>
                          </m:sSub>
                        </m:e>
                        <m:e>
                          <m:sSub>
                            <m:sSubPr>
                              <m:ctrlPr>
                                <a:rPr lang="es-CO" i="1">
                                  <a:latin typeface="Cambria Math" panose="02040503050406030204" pitchFamily="18" charset="0"/>
                                </a:rPr>
                              </m:ctrlPr>
                            </m:sSubPr>
                            <m:e>
                              <m:r>
                                <a:rPr lang="es-CO" i="1">
                                  <a:latin typeface="Cambria Math" panose="02040503050406030204" pitchFamily="18" charset="0"/>
                                </a:rPr>
                                <m:t>𝑐</m:t>
                              </m:r>
                            </m:e>
                            <m:sub>
                              <m:r>
                                <a:rPr lang="es-CO" i="1">
                                  <a:latin typeface="Cambria Math" panose="02040503050406030204" pitchFamily="18" charset="0"/>
                                </a:rPr>
                                <m:t>𝑗</m:t>
                              </m:r>
                            </m:sub>
                          </m:sSub>
                        </m:e>
                      </m:d>
                    </m:oMath>
                  </m:oMathPara>
                </a14:m>
                <a:endParaRPr lang="es-CO" dirty="0"/>
              </a:p>
            </p:txBody>
          </p:sp>
        </mc:Choice>
        <mc:Fallback xmlns="">
          <p:sp>
            <p:nvSpPr>
              <p:cNvPr id="9" name="Rectángulo 8">
                <a:extLst>
                  <a:ext uri="{FF2B5EF4-FFF2-40B4-BE49-F238E27FC236}">
                    <a16:creationId xmlns:a16="http://schemas.microsoft.com/office/drawing/2014/main" id="{96E9EF4E-A31C-4EF4-A1E9-D3AC0EE9FDF8}"/>
                  </a:ext>
                </a:extLst>
              </p:cNvPr>
              <p:cNvSpPr>
                <a:spLocks noRot="1" noChangeAspect="1" noMove="1" noResize="1" noEditPoints="1" noAdjustHandles="1" noChangeArrowheads="1" noChangeShapeType="1" noTextEdit="1"/>
              </p:cNvSpPr>
              <p:nvPr/>
            </p:nvSpPr>
            <p:spPr>
              <a:xfrm>
                <a:off x="10865936" y="4781252"/>
                <a:ext cx="1035604" cy="411395"/>
              </a:xfrm>
              <a:prstGeom prst="rect">
                <a:avLst/>
              </a:prstGeom>
              <a:blipFill>
                <a:blip r:embed="rId5"/>
                <a:stretch>
                  <a:fillRect b="-7353"/>
                </a:stretch>
              </a:blipFill>
            </p:spPr>
            <p:txBody>
              <a:bodyPr/>
              <a:lstStyle/>
              <a:p>
                <a:r>
                  <a:rPr lang="es-CO">
                    <a:noFill/>
                  </a:rPr>
                  <a:t> </a:t>
                </a:r>
              </a:p>
            </p:txBody>
          </p:sp>
        </mc:Fallback>
      </mc:AlternateContent>
      <p:sp>
        <p:nvSpPr>
          <p:cNvPr id="12" name="Rectángulo: esquinas redondeadas 11">
            <a:extLst>
              <a:ext uri="{FF2B5EF4-FFF2-40B4-BE49-F238E27FC236}">
                <a16:creationId xmlns:a16="http://schemas.microsoft.com/office/drawing/2014/main" id="{AA7FB202-2634-4D19-B715-51CA3E6B22BC}"/>
              </a:ext>
            </a:extLst>
          </p:cNvPr>
          <p:cNvSpPr/>
          <p:nvPr/>
        </p:nvSpPr>
        <p:spPr>
          <a:xfrm>
            <a:off x="8775126" y="4576990"/>
            <a:ext cx="2048606" cy="93246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3167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22</a:t>
            </a:fld>
            <a:endParaRPr lang="es-ES"/>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E9F4C9B6-430B-445B-AC62-9E98AC914585}"/>
                  </a:ext>
                </a:extLst>
              </p:cNvPr>
              <p:cNvSpPr txBox="1">
                <a:spLocks/>
              </p:cNvSpPr>
              <p:nvPr/>
            </p:nvSpPr>
            <p:spPr>
              <a:xfrm>
                <a:off x="350390" y="1207048"/>
                <a:ext cx="11480366"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Ejemplo</a:t>
                </a:r>
                <a:r>
                  <a:rPr lang="pt-BR" b="1" dirty="0"/>
                  <a:t>:</a:t>
                </a:r>
                <a:endParaRPr lang="es-CO" dirty="0"/>
              </a:p>
              <a:p>
                <a:pPr marL="450850" indent="-268288">
                  <a:lnSpc>
                    <a:spcPct val="110000"/>
                  </a:lnSpc>
                  <a:buFont typeface="Wingdings" panose="05000000000000000000" pitchFamily="2" charset="2"/>
                  <a:buChar char="Ø"/>
                </a:pPr>
                <a:r>
                  <a:rPr lang="es-ES" dirty="0"/>
                  <a:t>Ahora suponga que desea calcular la probabilidad de jugar cuando el clima está nublado, entonces se utiliza el teorema de Bayes con base en las probabilidades calculadas.</a:t>
                </a:r>
              </a:p>
              <a:p>
                <a:pPr marL="450850" indent="-268288">
                  <a:lnSpc>
                    <a:spcPct val="110000"/>
                  </a:lnSpc>
                  <a:buFont typeface="Wingdings" panose="05000000000000000000" pitchFamily="2" charset="2"/>
                  <a:buChar char="Ø"/>
                </a:pPr>
                <a:endParaRPr lang="es-ES" dirty="0"/>
              </a:p>
              <a:p>
                <a:pPr marL="182562" indent="0">
                  <a:lnSpc>
                    <a:spcPct val="110000"/>
                  </a:lnSpc>
                  <a:buNone/>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d>
                        <m:dPr>
                          <m:ctrlPr>
                            <a:rPr lang="es-CO" b="0" i="1" smtClean="0">
                              <a:latin typeface="Cambria Math" panose="02040503050406030204" pitchFamily="18" charset="0"/>
                            </a:rPr>
                          </m:ctrlPr>
                        </m:dPr>
                        <m:e>
                          <m:r>
                            <a:rPr lang="es-CO" b="0" i="1" smtClean="0">
                              <a:latin typeface="Cambria Math" panose="02040503050406030204" pitchFamily="18" charset="0"/>
                            </a:rPr>
                            <m:t>𝑌𝑒𝑠</m:t>
                          </m:r>
                        </m:e>
                        <m:e>
                          <m:r>
                            <a:rPr lang="es-CO" b="0" i="1" smtClean="0">
                              <a:latin typeface="Cambria Math" panose="02040503050406030204" pitchFamily="18" charset="0"/>
                            </a:rPr>
                            <m:t>𝑂𝑣𝑒𝑟𝑐𝑎𝑠𝑡</m:t>
                          </m:r>
                        </m:e>
                      </m:d>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𝑃</m:t>
                          </m:r>
                          <m:d>
                            <m:dPr>
                              <m:ctrlPr>
                                <a:rPr lang="es-CO" b="0" i="1" smtClean="0">
                                  <a:latin typeface="Cambria Math" panose="02040503050406030204" pitchFamily="18" charset="0"/>
                                </a:rPr>
                              </m:ctrlPr>
                            </m:dPr>
                            <m:e>
                              <m:r>
                                <a:rPr lang="es-CO" b="0" i="1" smtClean="0">
                                  <a:latin typeface="Cambria Math" panose="02040503050406030204" pitchFamily="18" charset="0"/>
                                </a:rPr>
                                <m:t>𝑂𝑣𝑒𝑟𝑐𝑎𝑠𝑡</m:t>
                              </m:r>
                            </m:e>
                            <m:e>
                              <m:r>
                                <a:rPr lang="es-CO" b="0" i="1" smtClean="0">
                                  <a:latin typeface="Cambria Math" panose="02040503050406030204" pitchFamily="18" charset="0"/>
                                </a:rPr>
                                <m:t>𝑌𝑒𝑠</m:t>
                              </m:r>
                            </m:e>
                          </m:d>
                          <m:r>
                            <a:rPr lang="es-CO" b="0" i="1" smtClean="0">
                              <a:latin typeface="Cambria Math" panose="02040503050406030204" pitchFamily="18" charset="0"/>
                            </a:rPr>
                            <m:t>𝑃</m:t>
                          </m:r>
                          <m:r>
                            <a:rPr lang="es-CO" b="0" i="1" smtClean="0">
                              <a:latin typeface="Cambria Math" panose="02040503050406030204" pitchFamily="18" charset="0"/>
                            </a:rPr>
                            <m:t>(</m:t>
                          </m:r>
                          <m:r>
                            <a:rPr lang="es-CO" b="0" i="1" smtClean="0">
                              <a:latin typeface="Cambria Math" panose="02040503050406030204" pitchFamily="18" charset="0"/>
                            </a:rPr>
                            <m:t>𝑌𝑒𝑠</m:t>
                          </m:r>
                          <m:r>
                            <a:rPr lang="es-CO" b="0" i="1" smtClean="0">
                              <a:latin typeface="Cambria Math" panose="02040503050406030204" pitchFamily="18" charset="0"/>
                            </a:rPr>
                            <m:t>)</m:t>
                          </m:r>
                        </m:num>
                        <m:den>
                          <m:r>
                            <a:rPr lang="es-CO" b="0" i="1" smtClean="0">
                              <a:latin typeface="Cambria Math" panose="02040503050406030204" pitchFamily="18" charset="0"/>
                            </a:rPr>
                            <m:t>𝑃</m:t>
                          </m:r>
                          <m:r>
                            <a:rPr lang="es-CO" b="0" i="1" smtClean="0">
                              <a:latin typeface="Cambria Math" panose="02040503050406030204" pitchFamily="18" charset="0"/>
                            </a:rPr>
                            <m:t>(</m:t>
                          </m:r>
                          <m:r>
                            <a:rPr lang="es-CO" b="0" i="1" smtClean="0">
                              <a:latin typeface="Cambria Math" panose="02040503050406030204" pitchFamily="18" charset="0"/>
                            </a:rPr>
                            <m:t>𝑂𝑣𝑒𝑟𝑐𝑎𝑠𝑡</m:t>
                          </m:r>
                          <m:r>
                            <a:rPr lang="es-CO" b="0" i="1" smtClean="0">
                              <a:latin typeface="Cambria Math" panose="02040503050406030204" pitchFamily="18" charset="0"/>
                            </a:rPr>
                            <m:t>)</m:t>
                          </m:r>
                        </m:den>
                      </m:f>
                    </m:oMath>
                  </m:oMathPara>
                </a14:m>
                <a:endParaRPr lang="es-ES" dirty="0"/>
              </a:p>
              <a:p>
                <a:pPr marL="182562" indent="0">
                  <a:lnSpc>
                    <a:spcPct val="110000"/>
                  </a:lnSpc>
                  <a:buNone/>
                </a:pPr>
                <a:endParaRPr lang="es-ES" dirty="0"/>
              </a:p>
              <a:p>
                <a:pPr marL="182562" indent="0">
                  <a:lnSpc>
                    <a:spcPct val="110000"/>
                  </a:lnSpc>
                  <a:buNone/>
                </a:pPr>
                <a:r>
                  <a:rPr lang="es-ES" dirty="0"/>
                  <a:t>De las tablas tenemos:</a:t>
                </a:r>
              </a:p>
              <a:p>
                <a:pPr marL="182562" indent="0">
                  <a:lnSpc>
                    <a:spcPct val="110000"/>
                  </a:lnSpc>
                  <a:buNone/>
                </a:pPr>
                <a14:m>
                  <m:oMath xmlns:m="http://schemas.openxmlformats.org/officeDocument/2006/math">
                    <m:r>
                      <a:rPr lang="es-CO" i="1">
                        <a:latin typeface="Cambria Math" panose="02040503050406030204" pitchFamily="18" charset="0"/>
                      </a:rPr>
                      <m:t>𝑃</m:t>
                    </m:r>
                    <m:r>
                      <a:rPr lang="es-CO" i="1">
                        <a:latin typeface="Cambria Math" panose="02040503050406030204" pitchFamily="18" charset="0"/>
                      </a:rPr>
                      <m:t>(</m:t>
                    </m:r>
                    <m:r>
                      <a:rPr lang="es-CO" i="1">
                        <a:latin typeface="Cambria Math" panose="02040503050406030204" pitchFamily="18" charset="0"/>
                      </a:rPr>
                      <m:t>𝑂𝑣𝑒𝑟𝑐𝑎𝑠𝑡</m:t>
                    </m:r>
                    <m:r>
                      <a:rPr lang="es-CO" i="1">
                        <a:latin typeface="Cambria Math" panose="02040503050406030204" pitchFamily="18" charset="0"/>
                      </a:rPr>
                      <m:t>)</m:t>
                    </m:r>
                  </m:oMath>
                </a14:m>
                <a:r>
                  <a:rPr lang="es-ES" dirty="0"/>
                  <a:t> = 4/14=0.29</a:t>
                </a:r>
              </a:p>
              <a:p>
                <a:pPr marL="182562" indent="0">
                  <a:lnSpc>
                    <a:spcPct val="110000"/>
                  </a:lnSpc>
                  <a:buNone/>
                </a:pPr>
                <a14:m>
                  <m:oMathPara xmlns:m="http://schemas.openxmlformats.org/officeDocument/2006/math">
                    <m:oMathParaPr>
                      <m:jc m:val="left"/>
                    </m:oMathParaPr>
                    <m:oMath xmlns:m="http://schemas.openxmlformats.org/officeDocument/2006/math">
                      <m:r>
                        <a:rPr lang="es-ES" i="1" dirty="0" smtClean="0">
                          <a:latin typeface="Cambria Math" panose="02040503050406030204" pitchFamily="18" charset="0"/>
                        </a:rPr>
                        <m:t>𝑃</m:t>
                      </m:r>
                      <m:r>
                        <a:rPr lang="es-ES" i="1" dirty="0" smtClean="0">
                          <a:latin typeface="Cambria Math" panose="02040503050406030204" pitchFamily="18" charset="0"/>
                        </a:rPr>
                        <m:t>(</m:t>
                      </m:r>
                      <m:r>
                        <a:rPr lang="es-ES" i="1" dirty="0" smtClean="0">
                          <a:latin typeface="Cambria Math" panose="02040503050406030204" pitchFamily="18" charset="0"/>
                        </a:rPr>
                        <m:t>𝑌𝑒𝑠</m:t>
                      </m:r>
                      <m:r>
                        <a:rPr lang="es-ES" i="1" dirty="0" smtClean="0">
                          <a:latin typeface="Cambria Math" panose="02040503050406030204" pitchFamily="18" charset="0"/>
                        </a:rPr>
                        <m:t>) = 9/14=0.64</m:t>
                      </m:r>
                    </m:oMath>
                  </m:oMathPara>
                </a14:m>
                <a:endParaRPr lang="es-ES" dirty="0"/>
              </a:p>
              <a:p>
                <a:pPr marL="182562" indent="0">
                  <a:lnSpc>
                    <a:spcPct val="110000"/>
                  </a:lnSpc>
                  <a:buNone/>
                </a:pPr>
                <a14:m>
                  <m:oMathPara xmlns:m="http://schemas.openxmlformats.org/officeDocument/2006/math">
                    <m:oMathParaPr>
                      <m:jc m:val="left"/>
                    </m:oMathParaPr>
                    <m:oMath xmlns:m="http://schemas.openxmlformats.org/officeDocument/2006/math">
                      <m:r>
                        <a:rPr lang="es-ES" i="1" dirty="0" smtClean="0">
                          <a:latin typeface="Cambria Math" panose="02040503050406030204" pitchFamily="18" charset="0"/>
                        </a:rPr>
                        <m:t>𝑃</m:t>
                      </m:r>
                      <m:r>
                        <a:rPr lang="es-ES" i="1" dirty="0" smtClean="0">
                          <a:latin typeface="Cambria Math" panose="02040503050406030204" pitchFamily="18" charset="0"/>
                        </a:rPr>
                        <m:t>(</m:t>
                      </m:r>
                      <m:r>
                        <a:rPr lang="es-ES" i="1" dirty="0" err="1" smtClean="0">
                          <a:latin typeface="Cambria Math" panose="02040503050406030204" pitchFamily="18" charset="0"/>
                        </a:rPr>
                        <m:t>𝑂𝑣𝑒𝑟𝑐𝑎𝑠𝑡</m:t>
                      </m:r>
                      <m:r>
                        <a:rPr lang="es-ES" i="1" dirty="0" err="1" smtClean="0">
                          <a:latin typeface="Cambria Math" panose="02040503050406030204" pitchFamily="18" charset="0"/>
                        </a:rPr>
                        <m:t>|</m:t>
                      </m:r>
                      <m:r>
                        <a:rPr lang="es-ES" i="1" dirty="0" err="1" smtClean="0">
                          <a:latin typeface="Cambria Math" panose="02040503050406030204" pitchFamily="18" charset="0"/>
                        </a:rPr>
                        <m:t>𝑌𝑒𝑠</m:t>
                      </m:r>
                      <m:r>
                        <a:rPr lang="es-ES" i="1" dirty="0" smtClean="0">
                          <a:latin typeface="Cambria Math" panose="02040503050406030204" pitchFamily="18" charset="0"/>
                        </a:rPr>
                        <m:t>)=4/9=0.44</m:t>
                      </m:r>
                    </m:oMath>
                  </m:oMathPara>
                </a14:m>
                <a:endParaRPr lang="es-ES" dirty="0"/>
              </a:p>
              <a:p>
                <a:pPr marL="182562" indent="0">
                  <a:lnSpc>
                    <a:spcPct val="110000"/>
                  </a:lnSpc>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r>
                        <a:rPr lang="en-US" i="1" dirty="0" smtClean="0">
                          <a:latin typeface="Cambria Math" panose="02040503050406030204" pitchFamily="18" charset="0"/>
                        </a:rPr>
                        <m:t>𝑌𝑒𝑠</m:t>
                      </m:r>
                      <m:r>
                        <a:rPr lang="en-US" i="1" dirty="0" smtClean="0">
                          <a:latin typeface="Cambria Math" panose="02040503050406030204" pitchFamily="18" charset="0"/>
                        </a:rPr>
                        <m:t> | </m:t>
                      </m:r>
                      <m:r>
                        <a:rPr lang="en-US" i="1" dirty="0" smtClean="0">
                          <a:latin typeface="Cambria Math" panose="02040503050406030204" pitchFamily="18" charset="0"/>
                        </a:rPr>
                        <m:t>𝑂𝑣𝑒𝑟𝑐𝑎𝑠𝑡</m:t>
                      </m:r>
                      <m:r>
                        <a:rPr lang="en-US" i="1" dirty="0" smtClean="0">
                          <a:latin typeface="Cambria Math" panose="02040503050406030204" pitchFamily="18" charset="0"/>
                        </a:rPr>
                        <m:t>) = 0.44 ∗ 0.64 / 0.29 = 0.98</m:t>
                      </m:r>
                    </m:oMath>
                  </m:oMathPara>
                </a14:m>
                <a:endParaRPr lang="es-ES" dirty="0"/>
              </a:p>
            </p:txBody>
          </p:sp>
        </mc:Choice>
        <mc:Fallback xmlns="">
          <p:sp>
            <p:nvSpPr>
              <p:cNvPr id="11" name="Marcador de contenido 2">
                <a:extLst>
                  <a:ext uri="{FF2B5EF4-FFF2-40B4-BE49-F238E27FC236}">
                    <a16:creationId xmlns:a16="http://schemas.microsoft.com/office/drawing/2014/main" id="{E9F4C9B6-430B-445B-AC62-9E98AC914585}"/>
                  </a:ext>
                </a:extLst>
              </p:cNvPr>
              <p:cNvSpPr txBox="1">
                <a:spLocks noRot="1" noChangeAspect="1" noMove="1" noResize="1" noEditPoints="1" noAdjustHandles="1" noChangeArrowheads="1" noChangeShapeType="1" noTextEdit="1"/>
              </p:cNvSpPr>
              <p:nvPr/>
            </p:nvSpPr>
            <p:spPr>
              <a:xfrm>
                <a:off x="350390" y="1207048"/>
                <a:ext cx="11480366" cy="5070652"/>
              </a:xfrm>
              <a:prstGeom prst="rect">
                <a:avLst/>
              </a:prstGeom>
              <a:blipFill>
                <a:blip r:embed="rId2"/>
                <a:stretch>
                  <a:fillRect l="-478" t="-1202"/>
                </a:stretch>
              </a:blipFill>
            </p:spPr>
            <p:txBody>
              <a:bodyPr/>
              <a:lstStyle/>
              <a:p>
                <a:r>
                  <a:rPr lang="es-CO">
                    <a:noFill/>
                  </a:rPr>
                  <a:t> </a:t>
                </a:r>
              </a:p>
            </p:txBody>
          </p:sp>
        </mc:Fallback>
      </mc:AlternateContent>
    </p:spTree>
    <p:extLst>
      <p:ext uri="{BB962C8B-B14F-4D97-AF65-F5344CB8AC3E}">
        <p14:creationId xmlns:p14="http://schemas.microsoft.com/office/powerpoint/2010/main" val="359304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Naïve</a:t>
            </a:r>
            <a:r>
              <a:rPr lang="es-CO" dirty="0"/>
              <a:t> Bayes</a:t>
            </a:r>
            <a:endParaRPr lang="es-ES" dirty="0"/>
          </a:p>
        </p:txBody>
      </p:sp>
      <p:sp>
        <p:nvSpPr>
          <p:cNvPr id="3" name="Marcador de contenido 2"/>
          <p:cNvSpPr>
            <a:spLocks noGrp="1"/>
          </p:cNvSpPr>
          <p:nvPr>
            <p:ph idx="1"/>
          </p:nvPr>
        </p:nvSpPr>
        <p:spPr>
          <a:xfrm>
            <a:off x="312542" y="1106312"/>
            <a:ext cx="5548320" cy="5070652"/>
          </a:xfrm>
        </p:spPr>
        <p:txBody>
          <a:bodyPr>
            <a:normAutofit/>
          </a:bodyPr>
          <a:lstStyle/>
          <a:p>
            <a:pPr marL="285750" indent="-285750" defTabSz="411163" eaLnBrk="0" hangingPunct="0">
              <a:lnSpc>
                <a:spcPct val="110000"/>
              </a:lnSpc>
              <a:spcBef>
                <a:spcPts val="600"/>
              </a:spcBef>
              <a:buBlip>
                <a:blip r:embed="rId2"/>
              </a:buBlip>
              <a:tabLst>
                <a:tab pos="2239963" algn="l"/>
              </a:tabLst>
              <a:defRPr/>
            </a:pPr>
            <a:r>
              <a:rPr lang="es-CO" b="1" cap="small" dirty="0"/>
              <a:t>Ventajas:</a:t>
            </a:r>
            <a:endParaRPr lang="es-CO" b="1" dirty="0"/>
          </a:p>
          <a:p>
            <a:r>
              <a:rPr lang="es-CO" sz="1800" dirty="0"/>
              <a:t>Es fácil y rápido predecir la clase de conjunto de datos de prueba. </a:t>
            </a:r>
          </a:p>
          <a:p>
            <a:r>
              <a:rPr lang="es-CO" sz="1800" dirty="0"/>
              <a:t>Cuando se mantiene la suposición de independencia, un clasificador </a:t>
            </a:r>
            <a:r>
              <a:rPr lang="es-CO" sz="1800" dirty="0" err="1"/>
              <a:t>Naive</a:t>
            </a:r>
            <a:r>
              <a:rPr lang="es-CO" sz="1800" dirty="0"/>
              <a:t> Bayes funciona mejor en comparación con otros modelos como la Regresión Logística.</a:t>
            </a:r>
          </a:p>
          <a:p>
            <a:r>
              <a:rPr lang="es-CO" sz="1800" dirty="0"/>
              <a:t>Funciona bien en el caso de variables de entrada categóricas, comparada con variables numéricas.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23</a:t>
            </a:fld>
            <a:endParaRPr lang="es-ES"/>
          </a:p>
        </p:txBody>
      </p:sp>
      <p:cxnSp>
        <p:nvCxnSpPr>
          <p:cNvPr id="11" name="Conector recto 10">
            <a:extLst>
              <a:ext uri="{FF2B5EF4-FFF2-40B4-BE49-F238E27FC236}">
                <a16:creationId xmlns:a16="http://schemas.microsoft.com/office/drawing/2014/main" id="{341864B9-AB07-498E-A6B2-1EFBBEDEE7ED}"/>
              </a:ext>
            </a:extLst>
          </p:cNvPr>
          <p:cNvCxnSpPr/>
          <p:nvPr/>
        </p:nvCxnSpPr>
        <p:spPr>
          <a:xfrm>
            <a:off x="6096000" y="430306"/>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81F86F0B-34DF-4105-9218-087AEDFD9D11}"/>
              </a:ext>
            </a:extLst>
          </p:cNvPr>
          <p:cNvPicPr>
            <a:picLocks noChangeAspect="1"/>
          </p:cNvPicPr>
          <p:nvPr/>
        </p:nvPicPr>
        <p:blipFill>
          <a:blip r:embed="rId3"/>
          <a:stretch>
            <a:fillRect/>
          </a:stretch>
        </p:blipFill>
        <p:spPr>
          <a:xfrm>
            <a:off x="1" y="4314234"/>
            <a:ext cx="2185850" cy="2195396"/>
          </a:xfrm>
          <a:prstGeom prst="rect">
            <a:avLst/>
          </a:prstGeom>
        </p:spPr>
      </p:pic>
      <p:pic>
        <p:nvPicPr>
          <p:cNvPr id="16" name="Imagen 15">
            <a:extLst>
              <a:ext uri="{FF2B5EF4-FFF2-40B4-BE49-F238E27FC236}">
                <a16:creationId xmlns:a16="http://schemas.microsoft.com/office/drawing/2014/main" id="{9636E210-72A8-428D-9F85-329C09E0792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54389" y="4147916"/>
            <a:ext cx="2037610" cy="2029048"/>
          </a:xfrm>
          <a:prstGeom prst="rect">
            <a:avLst/>
          </a:prstGeom>
        </p:spPr>
      </p:pic>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6331139" y="993423"/>
            <a:ext cx="5548320"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411163" eaLnBrk="0" hangingPunct="0">
              <a:lnSpc>
                <a:spcPct val="110000"/>
              </a:lnSpc>
              <a:spcBef>
                <a:spcPts val="600"/>
              </a:spcBef>
              <a:buFont typeface="Arial" panose="020B0604020202020204" pitchFamily="34" charset="0"/>
              <a:buBlip>
                <a:blip r:embed="rId2"/>
              </a:buBlip>
              <a:tabLst>
                <a:tab pos="2239963" algn="l"/>
              </a:tabLst>
              <a:defRPr/>
            </a:pPr>
            <a:r>
              <a:rPr lang="es-CO" b="1" cap="small" dirty="0"/>
              <a:t>Desventajas:</a:t>
            </a:r>
            <a:endParaRPr lang="es-CO" b="1" dirty="0"/>
          </a:p>
          <a:p>
            <a:r>
              <a:rPr lang="es-CO" sz="1800" dirty="0"/>
              <a:t>Si la variable categórica tiene una categoría en el conjunto de datos de prueba, que no se observó en el conjunto de datos de entrenamiento, el modelo asignará una probabilidad de 0 y no podrá hacer una predicción. </a:t>
            </a:r>
          </a:p>
          <a:p>
            <a:r>
              <a:rPr lang="es-CO" sz="1800" dirty="0"/>
              <a:t>Otra limitación de </a:t>
            </a:r>
            <a:r>
              <a:rPr lang="es-CO" sz="1800" dirty="0" err="1"/>
              <a:t>Naive</a:t>
            </a:r>
            <a:r>
              <a:rPr lang="es-CO" sz="1800" dirty="0"/>
              <a:t> Bayes es la asunción de predictores independientes. En la vida real, es casi imposible que obtengamos un conjunto de predictores que sean completamente independientes.</a:t>
            </a:r>
          </a:p>
          <a:p>
            <a:pPr>
              <a:buFont typeface="Wingdings" panose="05000000000000000000" pitchFamily="2" charset="2"/>
              <a:buChar char="§"/>
            </a:pPr>
            <a:endParaRPr lang="es-CO" dirty="0"/>
          </a:p>
        </p:txBody>
      </p:sp>
    </p:spTree>
    <p:extLst>
      <p:ext uri="{BB962C8B-B14F-4D97-AF65-F5344CB8AC3E}">
        <p14:creationId xmlns:p14="http://schemas.microsoft.com/office/powerpoint/2010/main" val="65075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625440-CA04-40F2-A090-AF4A1B0D8DCF}"/>
              </a:ext>
            </a:extLst>
          </p:cNvPr>
          <p:cNvPicPr>
            <a:picLocks noChangeAspect="1"/>
          </p:cNvPicPr>
          <p:nvPr/>
        </p:nvPicPr>
        <p:blipFill>
          <a:blip r:embed="rId2"/>
          <a:stretch>
            <a:fillRect/>
          </a:stretch>
        </p:blipFill>
        <p:spPr>
          <a:xfrm>
            <a:off x="3715031" y="1287055"/>
            <a:ext cx="4895569" cy="2412162"/>
          </a:xfrm>
          <a:prstGeom prst="rect">
            <a:avLst/>
          </a:prstGeom>
        </p:spPr>
      </p:pic>
      <p:sp>
        <p:nvSpPr>
          <p:cNvPr id="4" name="Marcador de número de diapositiva 3"/>
          <p:cNvSpPr>
            <a:spLocks noGrp="1"/>
          </p:cNvSpPr>
          <p:nvPr>
            <p:ph type="sldNum" sz="quarter" idx="12"/>
          </p:nvPr>
        </p:nvSpPr>
        <p:spPr/>
        <p:txBody>
          <a:bodyPr/>
          <a:lstStyle/>
          <a:p>
            <a:fld id="{EBF82D2F-B254-444B-AB4D-B74E21055EB1}" type="slidenum">
              <a:rPr lang="es-ES" smtClean="0"/>
              <a:t>24</a:t>
            </a:fld>
            <a:endParaRPr lang="es-ES"/>
          </a:p>
        </p:txBody>
      </p:sp>
      <p:sp>
        <p:nvSpPr>
          <p:cNvPr id="5" name="7 Rectángulo redondeado">
            <a:extLst>
              <a:ext uri="{FF2B5EF4-FFF2-40B4-BE49-F238E27FC236}">
                <a16:creationId xmlns:a16="http://schemas.microsoft.com/office/drawing/2014/main" id="{DAACE6B9-6F4A-4AE4-9262-146453EBA813}"/>
              </a:ext>
            </a:extLst>
          </p:cNvPr>
          <p:cNvSpPr/>
          <p:nvPr/>
        </p:nvSpPr>
        <p:spPr>
          <a:xfrm>
            <a:off x="1950720" y="3163819"/>
            <a:ext cx="8107680" cy="1994670"/>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Vamos a Codificar!</a:t>
            </a:r>
          </a:p>
        </p:txBody>
      </p:sp>
    </p:spTree>
    <p:extLst>
      <p:ext uri="{BB962C8B-B14F-4D97-AF65-F5344CB8AC3E}">
        <p14:creationId xmlns:p14="http://schemas.microsoft.com/office/powerpoint/2010/main" val="117447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25</a:t>
            </a:fld>
            <a:endParaRPr lang="es-ES"/>
          </a:p>
        </p:txBody>
      </p:sp>
      <p:sp>
        <p:nvSpPr>
          <p:cNvPr id="7" name="7 Rectángulo redondeado">
            <a:extLst>
              <a:ext uri="{FF2B5EF4-FFF2-40B4-BE49-F238E27FC236}">
                <a16:creationId xmlns:a16="http://schemas.microsoft.com/office/drawing/2014/main" id="{640D72ED-31E3-4B9E-B031-67BB0D136E66}"/>
              </a:ext>
            </a:extLst>
          </p:cNvPr>
          <p:cNvSpPr/>
          <p:nvPr/>
        </p:nvSpPr>
        <p:spPr>
          <a:xfrm>
            <a:off x="2882098" y="2343565"/>
            <a:ext cx="7778178" cy="1811966"/>
          </a:xfrm>
          <a:prstGeom prst="round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¿En qué consiste LDA y QDA?</a:t>
            </a:r>
          </a:p>
        </p:txBody>
      </p:sp>
      <p:pic>
        <p:nvPicPr>
          <p:cNvPr id="9" name="Imagen 8">
            <a:extLst>
              <a:ext uri="{FF2B5EF4-FFF2-40B4-BE49-F238E27FC236}">
                <a16:creationId xmlns:a16="http://schemas.microsoft.com/office/drawing/2014/main" id="{6F08F6F6-0072-49A2-A90C-B776E170297F}"/>
              </a:ext>
            </a:extLst>
          </p:cNvPr>
          <p:cNvPicPr>
            <a:picLocks noChangeAspect="1"/>
          </p:cNvPicPr>
          <p:nvPr/>
        </p:nvPicPr>
        <p:blipFill>
          <a:blip r:embed="rId2"/>
          <a:stretch>
            <a:fillRect/>
          </a:stretch>
        </p:blipFill>
        <p:spPr>
          <a:xfrm>
            <a:off x="461590" y="2977135"/>
            <a:ext cx="3328163" cy="3534455"/>
          </a:xfrm>
          <a:prstGeom prst="rect">
            <a:avLst/>
          </a:prstGeom>
        </p:spPr>
      </p:pic>
    </p:spTree>
    <p:extLst>
      <p:ext uri="{BB962C8B-B14F-4D97-AF65-F5344CB8AC3E}">
        <p14:creationId xmlns:p14="http://schemas.microsoft.com/office/powerpoint/2010/main" val="3864627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LDA &amp; QDA</a:t>
            </a:r>
            <a:endParaRPr lang="es-ES" dirty="0"/>
          </a:p>
        </p:txBody>
      </p:sp>
      <p:sp>
        <p:nvSpPr>
          <p:cNvPr id="3" name="Marcador de contenido 2"/>
          <p:cNvSpPr>
            <a:spLocks noGrp="1"/>
          </p:cNvSpPr>
          <p:nvPr>
            <p:ph idx="1"/>
          </p:nvPr>
        </p:nvSpPr>
        <p:spPr>
          <a:xfrm>
            <a:off x="312542" y="1106312"/>
            <a:ext cx="11518214" cy="5070652"/>
          </a:xfrm>
        </p:spPr>
        <p:txBody>
          <a:bodyPr>
            <a:normAutofit/>
          </a:bodyPr>
          <a:lstStyle/>
          <a:p>
            <a:pPr marL="285750" indent="-285750" defTabSz="411163" eaLnBrk="0" hangingPunct="0">
              <a:lnSpc>
                <a:spcPct val="110000"/>
              </a:lnSpc>
              <a:spcBef>
                <a:spcPts val="600"/>
              </a:spcBef>
              <a:buBlip>
                <a:blip r:embed="rId2"/>
              </a:buBlip>
              <a:tabLst>
                <a:tab pos="2239963" algn="l"/>
              </a:tabLst>
              <a:defRPr/>
            </a:pPr>
            <a:r>
              <a:rPr lang="es-CO" b="1" cap="small" dirty="0"/>
              <a:t>Descripción:</a:t>
            </a:r>
          </a:p>
          <a:p>
            <a:pPr marL="266700" lvl="1" indent="0" algn="just" defTabSz="411163" eaLnBrk="0" hangingPunct="0">
              <a:lnSpc>
                <a:spcPct val="110000"/>
              </a:lnSpc>
              <a:spcBef>
                <a:spcPts val="600"/>
              </a:spcBef>
              <a:buNone/>
              <a:tabLst>
                <a:tab pos="2239963" algn="l"/>
              </a:tabLst>
              <a:defRPr/>
            </a:pPr>
            <a:r>
              <a:rPr lang="es-CO" dirty="0"/>
              <a:t>El </a:t>
            </a:r>
            <a:r>
              <a:rPr lang="es-CO" b="1" dirty="0">
                <a:solidFill>
                  <a:schemeClr val="accent5">
                    <a:lumMod val="75000"/>
                  </a:schemeClr>
                </a:solidFill>
              </a:rPr>
              <a:t>Análisis Discriminante Lineal</a:t>
            </a:r>
            <a:r>
              <a:rPr lang="es-CO" dirty="0"/>
              <a:t> o </a:t>
            </a:r>
            <a:r>
              <a:rPr lang="es-CO" i="1" dirty="0"/>
              <a:t>Linear </a:t>
            </a:r>
            <a:r>
              <a:rPr lang="es-CO" i="1" dirty="0" err="1"/>
              <a:t>Discrimiant</a:t>
            </a:r>
            <a:r>
              <a:rPr lang="es-CO" i="1" dirty="0"/>
              <a:t> </a:t>
            </a:r>
            <a:r>
              <a:rPr lang="es-CO" i="1" dirty="0" err="1"/>
              <a:t>Analysis</a:t>
            </a:r>
            <a:r>
              <a:rPr lang="es-CO" i="1" dirty="0"/>
              <a:t> (LDA), </a:t>
            </a:r>
            <a:r>
              <a:rPr lang="es-CO" dirty="0"/>
              <a:t>al igual que el </a:t>
            </a:r>
            <a:r>
              <a:rPr lang="es-CO" b="1" dirty="0">
                <a:solidFill>
                  <a:schemeClr val="accent5">
                    <a:lumMod val="75000"/>
                  </a:schemeClr>
                </a:solidFill>
              </a:rPr>
              <a:t>Análisis Discriminante Cuadrático </a:t>
            </a:r>
            <a:r>
              <a:rPr lang="es-CO" dirty="0"/>
              <a:t>o </a:t>
            </a:r>
            <a:r>
              <a:rPr lang="es-CO" i="1" dirty="0" err="1"/>
              <a:t>Quadratic</a:t>
            </a:r>
            <a:r>
              <a:rPr lang="es-CO" i="1" dirty="0"/>
              <a:t> </a:t>
            </a:r>
            <a:r>
              <a:rPr lang="es-CO" i="1" dirty="0" err="1"/>
              <a:t>Discrimiant</a:t>
            </a:r>
            <a:r>
              <a:rPr lang="es-CO" i="1" dirty="0"/>
              <a:t> </a:t>
            </a:r>
            <a:r>
              <a:rPr lang="es-CO" i="1" dirty="0" err="1"/>
              <a:t>Analysis</a:t>
            </a:r>
            <a:r>
              <a:rPr lang="es-CO" i="1" dirty="0"/>
              <a:t> (QDA)</a:t>
            </a:r>
            <a:r>
              <a:rPr lang="es-CO" dirty="0"/>
              <a:t>  son métodos de clasificación en el que dos o más grupos son conocidos </a:t>
            </a:r>
            <a:r>
              <a:rPr lang="es-CO" i="1" dirty="0"/>
              <a:t>a priori</a:t>
            </a:r>
            <a:r>
              <a:rPr lang="es-CO" dirty="0"/>
              <a:t> y las nuevas observaciones se clasifican en uno de ellos en función de sus características. </a:t>
            </a:r>
          </a:p>
          <a:p>
            <a:pPr marL="266700" lvl="1" indent="0" algn="just" defTabSz="411163" eaLnBrk="0" hangingPunct="0">
              <a:lnSpc>
                <a:spcPct val="110000"/>
              </a:lnSpc>
              <a:spcBef>
                <a:spcPts val="600"/>
              </a:spcBef>
              <a:buNone/>
              <a:tabLst>
                <a:tab pos="2239963" algn="l"/>
              </a:tabLst>
              <a:defRPr/>
            </a:pPr>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26</a:t>
            </a:fld>
            <a:endParaRPr lang="es-ES"/>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14" name="Imagen 13" descr="Imagen que contiene texto, mapa&#10;&#10;Descripción generada automáticamente">
            <a:extLst>
              <a:ext uri="{FF2B5EF4-FFF2-40B4-BE49-F238E27FC236}">
                <a16:creationId xmlns:a16="http://schemas.microsoft.com/office/drawing/2014/main" id="{F2F15C6F-0F96-4DA9-BC75-60AA20ABC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782" y="2510260"/>
            <a:ext cx="6602974" cy="3301487"/>
          </a:xfrm>
          <a:prstGeom prst="rect">
            <a:avLst/>
          </a:prstGeom>
        </p:spPr>
      </p:pic>
      <p:sp>
        <p:nvSpPr>
          <p:cNvPr id="15" name="Rectángulo: esquinas redondeadas 14">
            <a:extLst>
              <a:ext uri="{FF2B5EF4-FFF2-40B4-BE49-F238E27FC236}">
                <a16:creationId xmlns:a16="http://schemas.microsoft.com/office/drawing/2014/main" id="{3774F51F-B4D3-4DF2-896E-207623E721FC}"/>
              </a:ext>
            </a:extLst>
          </p:cNvPr>
          <p:cNvSpPr/>
          <p:nvPr/>
        </p:nvSpPr>
        <p:spPr>
          <a:xfrm>
            <a:off x="651262" y="3225354"/>
            <a:ext cx="3947779" cy="832568"/>
          </a:xfrm>
          <a:prstGeom prst="roundRect">
            <a:avLst/>
          </a:prstGeom>
          <a:solidFill>
            <a:srgbClr val="EAEAEA"/>
          </a:solidFill>
          <a:ln>
            <a:solidFill>
              <a:srgbClr val="0070C0"/>
            </a:solidFill>
          </a:ln>
        </p:spPr>
        <p:style>
          <a:lnRef idx="1">
            <a:schemeClr val="accent5"/>
          </a:lnRef>
          <a:fillRef idx="2">
            <a:schemeClr val="accent5"/>
          </a:fillRef>
          <a:effectRef idx="1">
            <a:schemeClr val="accent5"/>
          </a:effectRef>
          <a:fontRef idx="minor">
            <a:schemeClr val="dk1"/>
          </a:fontRef>
        </p:style>
        <p:txBody>
          <a:bodyPr wrap="square">
            <a:spAutoFit/>
          </a:bodyPr>
          <a:lstStyle/>
          <a:p>
            <a:pPr marL="266700" lvl="1" indent="0" algn="ctr" defTabSz="411163" eaLnBrk="0" hangingPunct="0">
              <a:lnSpc>
                <a:spcPct val="110000"/>
              </a:lnSpc>
              <a:spcBef>
                <a:spcPts val="600"/>
              </a:spcBef>
              <a:buNone/>
              <a:tabLst>
                <a:tab pos="2239963" algn="l"/>
              </a:tabLst>
              <a:defRPr/>
            </a:pPr>
            <a:r>
              <a:rPr lang="es-CO" sz="2000" dirty="0"/>
              <a:t>La base de ambos clasificadores es el Teorema de Bayes</a:t>
            </a:r>
            <a:endParaRPr lang="es-CO" sz="2000" b="1" cap="small" dirty="0"/>
          </a:p>
        </p:txBody>
      </p:sp>
      <p:pic>
        <p:nvPicPr>
          <p:cNvPr id="16" name="Imagen 15">
            <a:extLst>
              <a:ext uri="{FF2B5EF4-FFF2-40B4-BE49-F238E27FC236}">
                <a16:creationId xmlns:a16="http://schemas.microsoft.com/office/drawing/2014/main" id="{959F3C6A-9A71-45CB-AFEF-4CB3D665E356}"/>
              </a:ext>
            </a:extLst>
          </p:cNvPr>
          <p:cNvPicPr>
            <a:picLocks noChangeAspect="1"/>
          </p:cNvPicPr>
          <p:nvPr/>
        </p:nvPicPr>
        <p:blipFill>
          <a:blip r:embed="rId4"/>
          <a:stretch>
            <a:fillRect/>
          </a:stretch>
        </p:blipFill>
        <p:spPr>
          <a:xfrm>
            <a:off x="565251" y="5041378"/>
            <a:ext cx="4119800" cy="770369"/>
          </a:xfrm>
          <a:prstGeom prst="rect">
            <a:avLst/>
          </a:prstGeom>
        </p:spPr>
      </p:pic>
      <p:cxnSp>
        <p:nvCxnSpPr>
          <p:cNvPr id="19" name="Conector recto de flecha 18">
            <a:extLst>
              <a:ext uri="{FF2B5EF4-FFF2-40B4-BE49-F238E27FC236}">
                <a16:creationId xmlns:a16="http://schemas.microsoft.com/office/drawing/2014/main" id="{A3598C25-41E7-42A9-9D34-8E3C5A371AC0}"/>
              </a:ext>
            </a:extLst>
          </p:cNvPr>
          <p:cNvCxnSpPr/>
          <p:nvPr/>
        </p:nvCxnSpPr>
        <p:spPr>
          <a:xfrm>
            <a:off x="2414135" y="4057922"/>
            <a:ext cx="0" cy="61824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8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LDA &amp; QDA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2" y="1106312"/>
                <a:ext cx="4873069" cy="5070652"/>
              </a:xfrm>
            </p:spPr>
            <p:txBody>
              <a:bodyPr>
                <a:normAutofit lnSpcReduction="10000"/>
              </a:bodyPr>
              <a:lstStyle/>
              <a:p>
                <a:pPr marL="285750" indent="-285750" defTabSz="411163" eaLnBrk="0" hangingPunct="0">
                  <a:lnSpc>
                    <a:spcPct val="110000"/>
                  </a:lnSpc>
                  <a:spcBef>
                    <a:spcPts val="600"/>
                  </a:spcBef>
                  <a:buBlip>
                    <a:blip r:embed="rId2"/>
                  </a:buBlip>
                  <a:tabLst>
                    <a:tab pos="2239963" algn="l"/>
                  </a:tabLst>
                  <a:defRPr/>
                </a:pPr>
                <a:r>
                  <a:rPr lang="es-CO" b="1" cap="small" dirty="0" smtClean="0"/>
                  <a:t>La Base: </a:t>
                </a:r>
                <a:r>
                  <a:rPr lang="es-CO" sz="1800" dirty="0"/>
                  <a:t>la función discriminante general toma la forma:</a:t>
                </a:r>
                <a:endParaRPr lang="es-CO" sz="1800" i="1" dirty="0">
                  <a:solidFill>
                    <a:srgbClr val="080808"/>
                  </a:solidFill>
                  <a:latin typeface="Cambria Math" panose="02040503050406030204" pitchFamily="18" charset="0"/>
                  <a:cs typeface="Times New Roman" pitchFamily="18" charset="0"/>
                </a:endParaRPr>
              </a:p>
              <a:p>
                <a:pPr marL="0" indent="0" algn="ctr" defTabSz="411163" eaLnBrk="0" hangingPunct="0">
                  <a:lnSpc>
                    <a:spcPct val="110000"/>
                  </a:lnSpc>
                  <a:spcBef>
                    <a:spcPts val="600"/>
                  </a:spcBef>
                  <a:buNone/>
                  <a:tabLst>
                    <a:tab pos="2239963" algn="l"/>
                  </a:tabLst>
                  <a:defRPr/>
                </a:pPr>
                <a14:m>
                  <m:oMath xmlns:m="http://schemas.openxmlformats.org/officeDocument/2006/math">
                    <m:r>
                      <a:rPr lang="es-CO" sz="1800" i="1" dirty="0">
                        <a:solidFill>
                          <a:srgbClr val="080808"/>
                        </a:solidFill>
                        <a:latin typeface="Cambria Math" panose="02040503050406030204" pitchFamily="18" charset="0"/>
                        <a:cs typeface="Times New Roman" pitchFamily="18" charset="0"/>
                      </a:rPr>
                      <m:t>𝑔</m:t>
                    </m:r>
                    <m:r>
                      <a:rPr lang="es-CO" sz="1800" i="1" dirty="0">
                        <a:solidFill>
                          <a:srgbClr val="080808"/>
                        </a:solidFill>
                        <a:latin typeface="Cambria Math" panose="02040503050406030204" pitchFamily="18" charset="0"/>
                        <a:cs typeface="Times New Roman" pitchFamily="18" charset="0"/>
                      </a:rPr>
                      <m:t>(</m:t>
                    </m:r>
                    <m:r>
                      <a:rPr lang="es-CO" sz="1800" b="1" i="1" dirty="0">
                        <a:solidFill>
                          <a:srgbClr val="080808"/>
                        </a:solidFill>
                        <a:latin typeface="Cambria Math" panose="02040503050406030204" pitchFamily="18" charset="0"/>
                        <a:cs typeface="Times New Roman" pitchFamily="18" charset="0"/>
                      </a:rPr>
                      <m:t>𝒙</m:t>
                    </m:r>
                    <m:r>
                      <a:rPr lang="es-CO" sz="1800" i="1" dirty="0">
                        <a:solidFill>
                          <a:srgbClr val="080808"/>
                        </a:solidFill>
                        <a:latin typeface="Cambria Math" panose="02040503050406030204" pitchFamily="18" charset="0"/>
                        <a:cs typeface="Times New Roman" pitchFamily="18" charset="0"/>
                      </a:rPr>
                      <m:t>)</m:t>
                    </m:r>
                  </m:oMath>
                </a14:m>
                <a:r>
                  <a:rPr lang="es-CO" sz="1800" dirty="0">
                    <a:solidFill>
                      <a:srgbClr val="080808"/>
                    </a:solidFill>
                    <a:cs typeface="Times New Roman" pitchFamily="18" charset="0"/>
                  </a:rPr>
                  <a:t> = </a:t>
                </a:r>
                <a14:m>
                  <m:oMath xmlns:m="http://schemas.openxmlformats.org/officeDocument/2006/math">
                    <m:func>
                      <m:funcPr>
                        <m:ctrlPr>
                          <a:rPr lang="es-CO" sz="1800" i="1">
                            <a:solidFill>
                              <a:srgbClr val="080808"/>
                            </a:solidFill>
                            <a:latin typeface="Cambria Math" panose="02040503050406030204" pitchFamily="18" charset="0"/>
                            <a:cs typeface="Times New Roman" pitchFamily="18" charset="0"/>
                          </a:rPr>
                        </m:ctrlPr>
                      </m:funcPr>
                      <m:fName>
                        <m:limLow>
                          <m:limLowPr>
                            <m:ctrlPr>
                              <a:rPr lang="es-CO" sz="1800" i="1">
                                <a:solidFill>
                                  <a:srgbClr val="080808"/>
                                </a:solidFill>
                                <a:latin typeface="Cambria Math" panose="02040503050406030204" pitchFamily="18" charset="0"/>
                                <a:cs typeface="Times New Roman" pitchFamily="18" charset="0"/>
                              </a:rPr>
                            </m:ctrlPr>
                          </m:limLowPr>
                          <m:e>
                            <m:r>
                              <m:rPr>
                                <m:sty m:val="p"/>
                              </m:rPr>
                              <a:rPr lang="es-CO" sz="1800">
                                <a:solidFill>
                                  <a:srgbClr val="080808"/>
                                </a:solidFill>
                                <a:latin typeface="Cambria Math"/>
                                <a:cs typeface="Times New Roman" pitchFamily="18" charset="0"/>
                              </a:rPr>
                              <m:t>arg</m:t>
                            </m:r>
                            <m:r>
                              <a:rPr lang="es-CO" sz="1800">
                                <a:solidFill>
                                  <a:srgbClr val="080808"/>
                                </a:solidFill>
                                <a:latin typeface="Cambria Math"/>
                                <a:cs typeface="Times New Roman" pitchFamily="18" charset="0"/>
                              </a:rPr>
                              <m:t> </m:t>
                            </m:r>
                            <m:r>
                              <m:rPr>
                                <m:sty m:val="p"/>
                              </m:rPr>
                              <a:rPr lang="es-CO" sz="1800">
                                <a:solidFill>
                                  <a:srgbClr val="080808"/>
                                </a:solidFill>
                                <a:latin typeface="Cambria Math"/>
                                <a:cs typeface="Times New Roman" pitchFamily="18" charset="0"/>
                              </a:rPr>
                              <m:t>max</m:t>
                            </m:r>
                          </m:e>
                          <m:lim>
                            <m:sSub>
                              <m:sSubPr>
                                <m:ctrlPr>
                                  <a:rPr lang="es-CO" sz="1800" i="1">
                                    <a:solidFill>
                                      <a:srgbClr val="080808"/>
                                    </a:solidFill>
                                    <a:latin typeface="Cambria Math" panose="02040503050406030204" pitchFamily="18" charset="0"/>
                                    <a:cs typeface="Times New Roman" pitchFamily="18" charset="0"/>
                                  </a:rPr>
                                </m:ctrlPr>
                              </m:sSubPr>
                              <m:e>
                                <m:r>
                                  <a:rPr lang="es-CO" sz="1800" i="1">
                                    <a:solidFill>
                                      <a:srgbClr val="080808"/>
                                    </a:solidFill>
                                    <a:latin typeface="Cambria Math" panose="02040503050406030204" pitchFamily="18" charset="0"/>
                                    <a:cs typeface="Times New Roman" pitchFamily="18" charset="0"/>
                                  </a:rPr>
                                  <m:t>𝑐</m:t>
                                </m:r>
                              </m:e>
                              <m:sub>
                                <m:r>
                                  <a:rPr lang="es-CO" sz="1800" i="1">
                                    <a:solidFill>
                                      <a:srgbClr val="080808"/>
                                    </a:solidFill>
                                    <a:latin typeface="Cambria Math" panose="02040503050406030204" pitchFamily="18" charset="0"/>
                                    <a:cs typeface="Times New Roman" pitchFamily="18" charset="0"/>
                                  </a:rPr>
                                  <m:t>𝑖</m:t>
                                </m:r>
                              </m:sub>
                            </m:sSub>
                          </m:lim>
                        </m:limLow>
                      </m:fName>
                      <m:e>
                        <m:r>
                          <a:rPr lang="es-CO" sz="1800" i="1">
                            <a:solidFill>
                              <a:srgbClr val="080808"/>
                            </a:solidFill>
                            <a:latin typeface="Cambria Math"/>
                            <a:cs typeface="Times New Roman" pitchFamily="18" charset="0"/>
                          </a:rPr>
                          <m:t>(</m:t>
                        </m:r>
                        <m:r>
                          <a:rPr lang="es-CO" sz="1800" i="1">
                            <a:solidFill>
                              <a:srgbClr val="080808"/>
                            </a:solidFill>
                            <a:latin typeface="Cambria Math" panose="02040503050406030204" pitchFamily="18" charset="0"/>
                            <a:cs typeface="Times New Roman" pitchFamily="18" charset="0"/>
                          </a:rPr>
                          <m:t>𝑃</m:t>
                        </m:r>
                        <m:d>
                          <m:dPr>
                            <m:ctrlPr>
                              <a:rPr lang="es-CO" sz="1800" i="1">
                                <a:solidFill>
                                  <a:srgbClr val="080808"/>
                                </a:solidFill>
                                <a:latin typeface="Cambria Math" panose="02040503050406030204" pitchFamily="18" charset="0"/>
                                <a:cs typeface="Times New Roman" pitchFamily="18" charset="0"/>
                              </a:rPr>
                            </m:ctrlPr>
                          </m:dPr>
                          <m:e>
                            <m:r>
                              <a:rPr lang="es-CO" sz="1800" b="1" i="1">
                                <a:solidFill>
                                  <a:srgbClr val="080808"/>
                                </a:solidFill>
                                <a:latin typeface="Cambria Math"/>
                                <a:cs typeface="Times New Roman" pitchFamily="18" charset="0"/>
                              </a:rPr>
                              <m:t>𝒙</m:t>
                            </m:r>
                          </m:e>
                          <m:e>
                            <m:sSub>
                              <m:sSubPr>
                                <m:ctrlPr>
                                  <a:rPr lang="es-CO" sz="1800" i="1">
                                    <a:solidFill>
                                      <a:srgbClr val="080808"/>
                                    </a:solidFill>
                                    <a:latin typeface="Cambria Math" panose="02040503050406030204" pitchFamily="18" charset="0"/>
                                    <a:cs typeface="Times New Roman" pitchFamily="18" charset="0"/>
                                  </a:rPr>
                                </m:ctrlPr>
                              </m:sSubPr>
                              <m:e>
                                <m:r>
                                  <a:rPr lang="es-CO" sz="1800" i="1">
                                    <a:solidFill>
                                      <a:srgbClr val="080808"/>
                                    </a:solidFill>
                                    <a:latin typeface="Cambria Math" panose="02040503050406030204" pitchFamily="18" charset="0"/>
                                    <a:cs typeface="Times New Roman" pitchFamily="18" charset="0"/>
                                  </a:rPr>
                                  <m:t>𝑐</m:t>
                                </m:r>
                              </m:e>
                              <m:sub>
                                <m:r>
                                  <a:rPr lang="es-CO" sz="1800" i="1">
                                    <a:solidFill>
                                      <a:srgbClr val="080808"/>
                                    </a:solidFill>
                                    <a:latin typeface="Cambria Math" panose="02040503050406030204" pitchFamily="18" charset="0"/>
                                    <a:cs typeface="Times New Roman" pitchFamily="18" charset="0"/>
                                  </a:rPr>
                                  <m:t>𝑖</m:t>
                                </m:r>
                              </m:sub>
                            </m:sSub>
                          </m:e>
                        </m:d>
                        <m:r>
                          <a:rPr lang="es-CO" sz="1800" i="1">
                            <a:solidFill>
                              <a:srgbClr val="080808"/>
                            </a:solidFill>
                            <a:latin typeface="Cambria Math"/>
                            <a:cs typeface="Times New Roman" pitchFamily="18" charset="0"/>
                          </a:rPr>
                          <m:t>𝑃</m:t>
                        </m:r>
                        <m:r>
                          <a:rPr lang="es-CO" sz="1800" i="1">
                            <a:solidFill>
                              <a:srgbClr val="080808"/>
                            </a:solidFill>
                            <a:latin typeface="Cambria Math"/>
                            <a:cs typeface="Times New Roman" pitchFamily="18" charset="0"/>
                          </a:rPr>
                          <m:t>(</m:t>
                        </m:r>
                        <m:sSub>
                          <m:sSubPr>
                            <m:ctrlPr>
                              <a:rPr lang="es-CO" sz="1800" i="1">
                                <a:solidFill>
                                  <a:srgbClr val="080808"/>
                                </a:solidFill>
                                <a:latin typeface="Cambria Math" panose="02040503050406030204" pitchFamily="18" charset="0"/>
                                <a:cs typeface="Times New Roman" pitchFamily="18" charset="0"/>
                              </a:rPr>
                            </m:ctrlPr>
                          </m:sSubPr>
                          <m:e>
                            <m:r>
                              <a:rPr lang="es-CO" sz="1800" i="1">
                                <a:solidFill>
                                  <a:srgbClr val="080808"/>
                                </a:solidFill>
                                <a:latin typeface="Cambria Math" panose="02040503050406030204" pitchFamily="18" charset="0"/>
                                <a:cs typeface="Times New Roman" pitchFamily="18" charset="0"/>
                              </a:rPr>
                              <m:t>𝑐</m:t>
                            </m:r>
                          </m:e>
                          <m:sub>
                            <m:r>
                              <a:rPr lang="es-CO" sz="1800" i="1">
                                <a:solidFill>
                                  <a:srgbClr val="080808"/>
                                </a:solidFill>
                                <a:latin typeface="Cambria Math" panose="02040503050406030204" pitchFamily="18" charset="0"/>
                                <a:cs typeface="Times New Roman" pitchFamily="18" charset="0"/>
                              </a:rPr>
                              <m:t>𝑖</m:t>
                            </m:r>
                          </m:sub>
                        </m:sSub>
                        <m:r>
                          <a:rPr lang="es-CO" sz="1800" i="1">
                            <a:solidFill>
                              <a:srgbClr val="080808"/>
                            </a:solidFill>
                            <a:latin typeface="Cambria Math"/>
                            <a:cs typeface="Times New Roman" pitchFamily="18" charset="0"/>
                          </a:rPr>
                          <m:t>))</m:t>
                        </m:r>
                      </m:e>
                    </m:func>
                  </m:oMath>
                </a14:m>
                <a:endParaRPr lang="es-CO" sz="1800" b="1" cap="small" dirty="0"/>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r>
                  <a:rPr lang="es-CO" sz="1800" dirty="0"/>
                  <a:t>Es decir que para cada clase su función discriminante es:</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800" i="1">
                              <a:latin typeface="Cambria Math" panose="02040503050406030204" pitchFamily="18" charset="0"/>
                            </a:rPr>
                          </m:ctrlPr>
                        </m:sSubPr>
                        <m:e>
                          <m:r>
                            <a:rPr lang="es-CO" sz="1800" i="1">
                              <a:latin typeface="Cambria Math"/>
                            </a:rPr>
                            <m:t>𝑔</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r>
                        <a:rPr lang="es-CO" sz="1800" i="1">
                          <a:latin typeface="Cambria Math"/>
                        </a:rPr>
                        <m:t>=</m:t>
                      </m:r>
                      <m:r>
                        <a:rPr lang="es-CO" sz="1800" b="0" i="1" smtClean="0">
                          <a:latin typeface="Cambria Math" panose="02040503050406030204" pitchFamily="18" charset="0"/>
                        </a:rPr>
                        <m:t>𝑃</m:t>
                      </m:r>
                      <m:r>
                        <a:rPr lang="es-CO" sz="1800" i="1">
                          <a:latin typeface="Cambria Math"/>
                        </a:rPr>
                        <m:t>(</m:t>
                      </m:r>
                      <m:sSub>
                        <m:sSubPr>
                          <m:ctrlPr>
                            <a:rPr lang="es-CO" sz="1800" i="1">
                              <a:latin typeface="Cambria Math" panose="02040503050406030204" pitchFamily="18" charset="0"/>
                            </a:rPr>
                          </m:ctrlPr>
                        </m:sSubPr>
                        <m:e>
                          <m:r>
                            <a:rPr lang="es-CO" sz="1800" b="1" i="1">
                              <a:latin typeface="Cambria Math"/>
                            </a:rPr>
                            <m:t>𝒙</m:t>
                          </m:r>
                          <m:r>
                            <a:rPr lang="es-CO" sz="1800" i="1">
                              <a:latin typeface="Cambria Math"/>
                            </a:rPr>
                            <m:t>|</m:t>
                          </m:r>
                          <m:r>
                            <a:rPr lang="es-CO" sz="1800" b="0" i="1" smtClean="0">
                              <a:latin typeface="Cambria Math" panose="02040503050406030204" pitchFamily="18" charset="0"/>
                            </a:rPr>
                            <m:t>𝑐</m:t>
                          </m:r>
                        </m:e>
                        <m:sub>
                          <m:r>
                            <a:rPr lang="es-CO" sz="1800" i="1">
                              <a:latin typeface="Cambria Math"/>
                            </a:rPr>
                            <m:t>𝑖</m:t>
                          </m:r>
                        </m:sub>
                      </m:sSub>
                      <m:r>
                        <a:rPr lang="es-CO" sz="1800" i="1">
                          <a:latin typeface="Cambria Math"/>
                        </a:rPr>
                        <m:t>)</m:t>
                      </m:r>
                      <m:r>
                        <a:rPr lang="es-CO" sz="1800" i="1">
                          <a:latin typeface="Cambria Math"/>
                        </a:rPr>
                        <m:t>𝑃</m:t>
                      </m:r>
                      <m:r>
                        <a:rPr lang="es-CO" sz="1800" i="1">
                          <a:latin typeface="Cambria Math"/>
                        </a:rPr>
                        <m:t>(</m:t>
                      </m:r>
                      <m:sSub>
                        <m:sSubPr>
                          <m:ctrlPr>
                            <a:rPr lang="es-CO" sz="1800" i="1">
                              <a:latin typeface="Cambria Math" panose="02040503050406030204" pitchFamily="18" charset="0"/>
                            </a:rPr>
                          </m:ctrlPr>
                        </m:sSubPr>
                        <m:e>
                          <m:r>
                            <a:rPr lang="es-CO" sz="1800" b="0" i="1" smtClean="0">
                              <a:latin typeface="Cambria Math" panose="02040503050406030204" pitchFamily="18" charset="0"/>
                            </a:rPr>
                            <m:t>𝑐</m:t>
                          </m:r>
                        </m:e>
                        <m:sub>
                          <m:r>
                            <a:rPr lang="es-CO" sz="1800" i="1">
                              <a:latin typeface="Cambria Math"/>
                            </a:rPr>
                            <m:t>𝑖</m:t>
                          </m:r>
                        </m:sub>
                      </m:sSub>
                      <m:r>
                        <a:rPr lang="es-CO" sz="1800" i="1">
                          <a:latin typeface="Cambria Math"/>
                        </a:rPr>
                        <m:t>)</m:t>
                      </m:r>
                    </m:oMath>
                  </m:oMathPara>
                </a14:m>
                <a:endParaRPr lang="es-CO" sz="1800" dirty="0"/>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r>
                  <a:rPr lang="es-CO" sz="1800" dirty="0"/>
                  <a:t>Por simplicidad, se puede usar una función </a:t>
                </a:r>
                <a:r>
                  <a:rPr lang="es-CO" sz="1800" b="1" dirty="0"/>
                  <a:t>monótona creciente </a:t>
                </a:r>
                <a:r>
                  <a:rPr lang="es-CO" sz="1800" dirty="0"/>
                  <a:t>para transformar las salidas manteniendo el orden de la comparación entre las funciones discriminantes, por tanto, </a:t>
                </a:r>
              </a:p>
              <a:p>
                <a:pPr marL="0" indent="0" defTabSz="411163" eaLnBrk="0" hangingPunct="0">
                  <a:lnSpc>
                    <a:spcPct val="110000"/>
                  </a:lnSpc>
                  <a:spcBef>
                    <a:spcPts val="600"/>
                  </a:spcBef>
                  <a:buNone/>
                  <a:tabLst>
                    <a:tab pos="2239963" algn="l"/>
                  </a:tabLst>
                  <a:defRPr/>
                </a:pPr>
                <a14:m>
                  <m:oMath xmlns:m="http://schemas.openxmlformats.org/officeDocument/2006/math">
                    <m:sSub>
                      <m:sSubPr>
                        <m:ctrlPr>
                          <a:rPr lang="es-CO" sz="1800" i="1">
                            <a:latin typeface="Cambria Math" panose="02040503050406030204" pitchFamily="18" charset="0"/>
                          </a:rPr>
                        </m:ctrlPr>
                      </m:sSubPr>
                      <m:e>
                        <m:r>
                          <a:rPr lang="es-CO" sz="1800" b="0" i="1" smtClean="0">
                            <a:latin typeface="Cambria Math" panose="02040503050406030204" pitchFamily="18" charset="0"/>
                          </a:rPr>
                          <m:t>h</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r>
                      <a:rPr lang="es-CO" sz="1800" i="1">
                        <a:latin typeface="Cambria Math"/>
                      </a:rPr>
                      <m:t>=</m:t>
                    </m:r>
                    <m:func>
                      <m:funcPr>
                        <m:ctrlPr>
                          <a:rPr lang="es-CO" sz="1800" b="0" i="1" smtClean="0">
                            <a:latin typeface="Cambria Math" panose="02040503050406030204" pitchFamily="18" charset="0"/>
                          </a:rPr>
                        </m:ctrlPr>
                      </m:funcPr>
                      <m:fName>
                        <m:r>
                          <m:rPr>
                            <m:sty m:val="p"/>
                          </m:rPr>
                          <a:rPr lang="es-CO" sz="1800" b="0" i="0" smtClean="0">
                            <a:solidFill>
                              <a:srgbClr val="0000FF"/>
                            </a:solidFill>
                            <a:latin typeface="Cambria Math" panose="02040503050406030204" pitchFamily="18" charset="0"/>
                          </a:rPr>
                          <m:t>ln</m:t>
                        </m:r>
                      </m:fName>
                      <m:e>
                        <m:d>
                          <m:dPr>
                            <m:ctrlPr>
                              <a:rPr lang="es-CO" sz="1800" b="0" i="1" smtClean="0">
                                <a:latin typeface="Cambria Math" panose="02040503050406030204" pitchFamily="18" charset="0"/>
                              </a:rPr>
                            </m:ctrlPr>
                          </m:dPr>
                          <m:e>
                            <m:sSub>
                              <m:sSubPr>
                                <m:ctrlPr>
                                  <a:rPr lang="es-CO" sz="1800" i="1">
                                    <a:latin typeface="Cambria Math" panose="02040503050406030204" pitchFamily="18" charset="0"/>
                                  </a:rPr>
                                </m:ctrlPr>
                              </m:sSubPr>
                              <m:e>
                                <m:r>
                                  <a:rPr lang="es-CO" sz="1800" i="1">
                                    <a:latin typeface="Cambria Math"/>
                                  </a:rPr>
                                  <m:t>𝑔</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e>
                        </m:d>
                      </m:e>
                    </m:func>
                    <m:r>
                      <a:rPr lang="es-CO" sz="1800" b="0" i="1" smtClean="0">
                        <a:latin typeface="Cambria Math" panose="02040503050406030204" pitchFamily="18" charset="0"/>
                      </a:rPr>
                      <m:t> </m:t>
                    </m:r>
                  </m:oMath>
                </a14:m>
                <a:r>
                  <a:rPr lang="es-CO" sz="1800" b="0" i="1" dirty="0">
                    <a:latin typeface="Cambria Math" panose="02040503050406030204" pitchFamily="18" charset="0"/>
                  </a:rPr>
                  <a:t> </a:t>
                </a:r>
              </a:p>
              <a:p>
                <a:pPr marL="273050" lvl="1" defTabSz="411163" eaLnBrk="0" hangingPunct="0">
                  <a:lnSpc>
                    <a:spcPct val="120000"/>
                  </a:lnSpc>
                  <a:buNone/>
                  <a:tabLst>
                    <a:tab pos="2239963" algn="l"/>
                  </a:tabLst>
                  <a:defRPr/>
                </a:pPr>
                <a:r>
                  <a:rPr lang="es-CO" b="0" dirty="0"/>
                  <a:t>     </a:t>
                </a:r>
                <a14:m>
                  <m:oMath xmlns:m="http://schemas.openxmlformats.org/officeDocument/2006/math">
                    <m:r>
                      <a:rPr lang="es-CO" b="0" i="1" smtClean="0">
                        <a:latin typeface="Cambria Math" panose="02040503050406030204" pitchFamily="18" charset="0"/>
                      </a:rPr>
                      <m:t>      =</m:t>
                    </m:r>
                    <m:func>
                      <m:funcPr>
                        <m:ctrlPr>
                          <a:rPr lang="es-CO" i="1">
                            <a:latin typeface="Cambria Math" panose="02040503050406030204" pitchFamily="18" charset="0"/>
                          </a:rPr>
                        </m:ctrlPr>
                      </m:funcPr>
                      <m:fName>
                        <m:r>
                          <m:rPr>
                            <m:sty m:val="p"/>
                          </m:rPr>
                          <a:rPr lang="es-CO" smtClean="0">
                            <a:solidFill>
                              <a:srgbClr val="0000FF"/>
                            </a:solidFill>
                            <a:latin typeface="Cambria Math"/>
                          </a:rPr>
                          <m:t>ln</m:t>
                        </m:r>
                      </m:fName>
                      <m:e>
                        <m:d>
                          <m:dPr>
                            <m:ctrlPr>
                              <a:rPr lang="es-CO" i="1">
                                <a:latin typeface="Cambria Math" panose="02040503050406030204" pitchFamily="18" charset="0"/>
                              </a:rPr>
                            </m:ctrlPr>
                          </m:dPr>
                          <m:e>
                            <m:r>
                              <a:rPr lang="es-CO" b="0" i="1" smtClean="0">
                                <a:latin typeface="Cambria Math" panose="02040503050406030204" pitchFamily="18" charset="0"/>
                              </a:rPr>
                              <m:t>𝑃</m:t>
                            </m:r>
                            <m:r>
                              <a:rPr lang="es-CO" i="1">
                                <a:latin typeface="Cambria Math"/>
                              </a:rPr>
                              <m:t>(</m:t>
                            </m:r>
                            <m:sSub>
                              <m:sSubPr>
                                <m:ctrlPr>
                                  <a:rPr lang="es-CO" i="1" smtClean="0">
                                    <a:latin typeface="Cambria Math" panose="02040503050406030204" pitchFamily="18" charset="0"/>
                                  </a:rPr>
                                </m:ctrlPr>
                              </m:sSubPr>
                              <m:e>
                                <m:r>
                                  <a:rPr lang="es-CO" b="1" i="1">
                                    <a:latin typeface="Cambria Math"/>
                                  </a:rPr>
                                  <m:t>𝒙</m:t>
                                </m:r>
                                <m:r>
                                  <a:rPr lang="es-CO" i="1">
                                    <a:latin typeface="Cambria Math"/>
                                  </a:rPr>
                                  <m:t>|</m:t>
                                </m:r>
                                <m:r>
                                  <a:rPr lang="es-CO" b="0" i="1" smtClean="0">
                                    <a:latin typeface="Cambria Math" panose="02040503050406030204" pitchFamily="18" charset="0"/>
                                  </a:rPr>
                                  <m:t>𝑐</m:t>
                                </m:r>
                              </m:e>
                              <m:sub>
                                <m:r>
                                  <a:rPr lang="es-CO" i="1">
                                    <a:latin typeface="Cambria Math"/>
                                  </a:rPr>
                                  <m:t>𝑖</m:t>
                                </m:r>
                              </m:sub>
                            </m:sSub>
                            <m:r>
                              <a:rPr lang="es-CO" i="1">
                                <a:latin typeface="Cambria Math"/>
                              </a:rPr>
                              <m:t>)</m:t>
                            </m:r>
                          </m:e>
                        </m:d>
                      </m:e>
                    </m:func>
                    <m:r>
                      <a:rPr lang="es-CO" i="1">
                        <a:latin typeface="Cambria Math"/>
                      </a:rPr>
                      <m:t>+</m:t>
                    </m:r>
                    <m:r>
                      <m:rPr>
                        <m:sty m:val="p"/>
                      </m:rPr>
                      <a:rPr lang="es-CO" smtClean="0">
                        <a:solidFill>
                          <a:srgbClr val="0000FF"/>
                        </a:solidFill>
                        <a:latin typeface="Cambria Math"/>
                      </a:rPr>
                      <m:t>ln</m:t>
                    </m:r>
                    <m:r>
                      <a:rPr lang="es-CO" i="1">
                        <a:latin typeface="Cambria Math"/>
                      </a:rPr>
                      <m:t>⁡(</m:t>
                    </m:r>
                    <m:r>
                      <a:rPr lang="es-CO" i="1">
                        <a:latin typeface="Cambria Math"/>
                      </a:rPr>
                      <m:t>𝑃</m:t>
                    </m:r>
                    <m:r>
                      <a:rPr lang="es-CO" i="1">
                        <a:latin typeface="Cambria Math"/>
                      </a:rPr>
                      <m:t>(</m:t>
                    </m:r>
                    <m:sSub>
                      <m:sSubPr>
                        <m:ctrlPr>
                          <a:rPr lang="es-CO" i="1">
                            <a:latin typeface="Cambria Math" panose="02040503050406030204" pitchFamily="18" charset="0"/>
                          </a:rPr>
                        </m:ctrlPr>
                      </m:sSubPr>
                      <m:e>
                        <m:r>
                          <a:rPr lang="es-CO" b="0" i="1" smtClean="0">
                            <a:latin typeface="Cambria Math" panose="02040503050406030204" pitchFamily="18" charset="0"/>
                          </a:rPr>
                          <m:t>𝑐</m:t>
                        </m:r>
                      </m:e>
                      <m:sub>
                        <m:r>
                          <a:rPr lang="es-CO" i="1">
                            <a:latin typeface="Cambria Math"/>
                          </a:rPr>
                          <m:t>𝑖</m:t>
                        </m:r>
                      </m:sub>
                    </m:sSub>
                    <m:r>
                      <a:rPr lang="es-CO" i="1">
                        <a:latin typeface="Cambria Math"/>
                      </a:rPr>
                      <m:t>))</m:t>
                    </m:r>
                  </m:oMath>
                </a14:m>
                <a:r>
                  <a:rPr lang="es-CO" i="1" dirty="0">
                    <a:latin typeface="Cambria Math"/>
                  </a:rPr>
                  <a:t> </a:t>
                </a:r>
              </a:p>
              <a:p>
                <a:pPr marL="0" indent="0" defTabSz="411163" eaLnBrk="0" hangingPunct="0">
                  <a:lnSpc>
                    <a:spcPct val="110000"/>
                  </a:lnSpc>
                  <a:spcBef>
                    <a:spcPts val="600"/>
                  </a:spcBef>
                  <a:buNone/>
                  <a:tabLst>
                    <a:tab pos="2239963" algn="l"/>
                  </a:tabLst>
                  <a:defRPr/>
                </a:pPr>
                <a:endParaRPr lang="es-CO" sz="18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2" y="1106312"/>
                <a:ext cx="4873069" cy="5070652"/>
              </a:xfrm>
              <a:blipFill>
                <a:blip r:embed="rId3"/>
                <a:stretch>
                  <a:fillRect l="-1000" t="-601" r="-2000"/>
                </a:stretch>
              </a:blipFill>
            </p:spPr>
            <p:txBody>
              <a:bodyPr/>
              <a:lstStyle/>
              <a:p>
                <a:r>
                  <a:rPr lang="es-ES">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27</a:t>
            </a:fld>
            <a:endParaRPr lang="es-ES"/>
          </a:p>
        </p:txBody>
      </p:sp>
      <p:cxnSp>
        <p:nvCxnSpPr>
          <p:cNvPr id="11" name="Conector recto 10">
            <a:extLst>
              <a:ext uri="{FF2B5EF4-FFF2-40B4-BE49-F238E27FC236}">
                <a16:creationId xmlns:a16="http://schemas.microsoft.com/office/drawing/2014/main" id="{341864B9-AB07-498E-A6B2-1EFBBEDEE7ED}"/>
              </a:ext>
            </a:extLst>
          </p:cNvPr>
          <p:cNvCxnSpPr/>
          <p:nvPr/>
        </p:nvCxnSpPr>
        <p:spPr>
          <a:xfrm>
            <a:off x="5434818" y="574023"/>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5684026" y="1139560"/>
                <a:ext cx="6195433"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11163" eaLnBrk="0" hangingPunct="0">
                  <a:lnSpc>
                    <a:spcPct val="110000"/>
                  </a:lnSpc>
                  <a:spcBef>
                    <a:spcPts val="600"/>
                  </a:spcBef>
                  <a:spcAft>
                    <a:spcPts val="600"/>
                  </a:spcAft>
                  <a:buNone/>
                  <a:tabLst>
                    <a:tab pos="2239963" algn="l"/>
                  </a:tabLst>
                  <a:defRPr/>
                </a:pPr>
                <a:r>
                  <a:rPr lang="es-CO" dirty="0"/>
                  <a:t>Se asume que la probabilidad  </a:t>
                </a:r>
                <a14:m>
                  <m:oMath xmlns:m="http://schemas.openxmlformats.org/officeDocument/2006/math">
                    <m:r>
                      <a:rPr lang="es-CO" i="1">
                        <a:solidFill>
                          <a:srgbClr val="080808"/>
                        </a:solidFill>
                        <a:latin typeface="Cambria Math" panose="02040503050406030204" pitchFamily="18" charset="0"/>
                        <a:cs typeface="Times New Roman" pitchFamily="18" charset="0"/>
                      </a:rPr>
                      <m:t>𝑃</m:t>
                    </m:r>
                    <m:d>
                      <m:dPr>
                        <m:ctrlPr>
                          <a:rPr lang="es-CO" i="1">
                            <a:solidFill>
                              <a:srgbClr val="080808"/>
                            </a:solidFill>
                            <a:latin typeface="Cambria Math" panose="02040503050406030204" pitchFamily="18" charset="0"/>
                            <a:cs typeface="Times New Roman" pitchFamily="18" charset="0"/>
                          </a:rPr>
                        </m:ctrlPr>
                      </m:dPr>
                      <m:e>
                        <m:r>
                          <a:rPr lang="es-CO" b="1" i="1">
                            <a:solidFill>
                              <a:srgbClr val="080808"/>
                            </a:solidFill>
                            <a:latin typeface="Cambria Math"/>
                            <a:cs typeface="Times New Roman" pitchFamily="18" charset="0"/>
                          </a:rPr>
                          <m:t>𝒙</m:t>
                        </m:r>
                      </m:e>
                      <m:e>
                        <m:sSub>
                          <m:sSubPr>
                            <m:ctrlPr>
                              <a:rPr lang="es-CO" i="1">
                                <a:solidFill>
                                  <a:srgbClr val="080808"/>
                                </a:solidFill>
                                <a:latin typeface="Cambria Math" panose="02040503050406030204" pitchFamily="18" charset="0"/>
                                <a:cs typeface="Times New Roman" pitchFamily="18" charset="0"/>
                              </a:rPr>
                            </m:ctrlPr>
                          </m:sSubPr>
                          <m:e>
                            <m:r>
                              <a:rPr lang="es-CO" i="1">
                                <a:solidFill>
                                  <a:srgbClr val="080808"/>
                                </a:solidFill>
                                <a:latin typeface="Cambria Math" panose="02040503050406030204" pitchFamily="18" charset="0"/>
                                <a:cs typeface="Times New Roman" pitchFamily="18" charset="0"/>
                              </a:rPr>
                              <m:t>𝑐</m:t>
                            </m:r>
                          </m:e>
                          <m:sub>
                            <m:r>
                              <a:rPr lang="es-CO" i="1">
                                <a:solidFill>
                                  <a:srgbClr val="080808"/>
                                </a:solidFill>
                                <a:latin typeface="Cambria Math" panose="02040503050406030204" pitchFamily="18" charset="0"/>
                                <a:cs typeface="Times New Roman" pitchFamily="18" charset="0"/>
                              </a:rPr>
                              <m:t>𝑖</m:t>
                            </m:r>
                          </m:sub>
                        </m:sSub>
                      </m:e>
                    </m:d>
                  </m:oMath>
                </a14:m>
                <a:r>
                  <a:rPr lang="es-CO" dirty="0"/>
                  <a:t> se comporta como  una distribución normal multivariada, para cada clase:</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r>
                        <a:rPr lang="es-CO" i="1">
                          <a:solidFill>
                            <a:srgbClr val="080808"/>
                          </a:solidFill>
                          <a:latin typeface="Cambria Math" panose="02040503050406030204" pitchFamily="18" charset="0"/>
                          <a:cs typeface="Times New Roman" pitchFamily="18" charset="0"/>
                        </a:rPr>
                        <m:t>𝑃</m:t>
                      </m:r>
                      <m:d>
                        <m:dPr>
                          <m:ctrlPr>
                            <a:rPr lang="es-CO" i="1">
                              <a:solidFill>
                                <a:srgbClr val="080808"/>
                              </a:solidFill>
                              <a:latin typeface="Cambria Math" panose="02040503050406030204" pitchFamily="18" charset="0"/>
                              <a:cs typeface="Times New Roman" pitchFamily="18" charset="0"/>
                            </a:rPr>
                          </m:ctrlPr>
                        </m:dPr>
                        <m:e>
                          <m:r>
                            <a:rPr lang="es-CO" b="1" i="1">
                              <a:solidFill>
                                <a:srgbClr val="080808"/>
                              </a:solidFill>
                              <a:latin typeface="Cambria Math"/>
                              <a:cs typeface="Times New Roman" pitchFamily="18" charset="0"/>
                            </a:rPr>
                            <m:t>𝒙</m:t>
                          </m:r>
                        </m:e>
                        <m:e>
                          <m:sSub>
                            <m:sSubPr>
                              <m:ctrlPr>
                                <a:rPr lang="es-CO" i="1">
                                  <a:solidFill>
                                    <a:srgbClr val="080808"/>
                                  </a:solidFill>
                                  <a:latin typeface="Cambria Math" panose="02040503050406030204" pitchFamily="18" charset="0"/>
                                  <a:cs typeface="Times New Roman" pitchFamily="18" charset="0"/>
                                </a:rPr>
                              </m:ctrlPr>
                            </m:sSubPr>
                            <m:e>
                              <m:r>
                                <a:rPr lang="es-CO" i="1">
                                  <a:solidFill>
                                    <a:srgbClr val="080808"/>
                                  </a:solidFill>
                                  <a:latin typeface="Cambria Math" panose="02040503050406030204" pitchFamily="18" charset="0"/>
                                  <a:cs typeface="Times New Roman" pitchFamily="18" charset="0"/>
                                </a:rPr>
                                <m:t>𝑐</m:t>
                              </m:r>
                            </m:e>
                            <m:sub>
                              <m:r>
                                <a:rPr lang="es-CO" i="1">
                                  <a:solidFill>
                                    <a:srgbClr val="080808"/>
                                  </a:solidFill>
                                  <a:latin typeface="Cambria Math" panose="02040503050406030204" pitchFamily="18" charset="0"/>
                                  <a:cs typeface="Times New Roman" pitchFamily="18" charset="0"/>
                                </a:rPr>
                                <m:t>𝑖</m:t>
                              </m:r>
                            </m:sub>
                          </m:sSub>
                        </m:e>
                      </m:d>
                      <m:r>
                        <a:rPr lang="es-CO" i="1">
                          <a:solidFill>
                            <a:srgbClr val="080808"/>
                          </a:solidFill>
                          <a:latin typeface="Cambria Math" panose="02040503050406030204" pitchFamily="18" charset="0"/>
                          <a:cs typeface="Times New Roman" pitchFamily="18" charset="0"/>
                        </a:rPr>
                        <m:t> </m:t>
                      </m:r>
                      <m:r>
                        <a:rPr lang="es-CO" i="1">
                          <a:solidFill>
                            <a:srgbClr val="080808"/>
                          </a:solidFill>
                          <a:latin typeface="Cambria Math" panose="02040503050406030204" pitchFamily="18" charset="0"/>
                          <a:ea typeface="Cambria Math" panose="02040503050406030204" pitchFamily="18" charset="0"/>
                          <a:cs typeface="Times New Roman" pitchFamily="18" charset="0"/>
                        </a:rPr>
                        <m:t>~ </m:t>
                      </m:r>
                      <m:r>
                        <a:rPr lang="es-CO" i="1">
                          <a:solidFill>
                            <a:srgbClr val="080808"/>
                          </a:solidFill>
                          <a:latin typeface="Cambria Math" panose="02040503050406030204" pitchFamily="18" charset="0"/>
                          <a:ea typeface="Cambria Math" panose="02040503050406030204" pitchFamily="18" charset="0"/>
                          <a:cs typeface="Times New Roman" pitchFamily="18" charset="0"/>
                        </a:rPr>
                        <m:t>𝑁</m:t>
                      </m:r>
                      <m:d>
                        <m:dPr>
                          <m:ctrlPr>
                            <a:rPr lang="es-CO" i="1">
                              <a:solidFill>
                                <a:srgbClr val="080808"/>
                              </a:solidFill>
                              <a:latin typeface="Cambria Math" panose="02040503050406030204" pitchFamily="18" charset="0"/>
                              <a:ea typeface="Cambria Math" panose="02040503050406030204" pitchFamily="18" charset="0"/>
                              <a:cs typeface="Times New Roman" pitchFamily="18" charset="0"/>
                            </a:rPr>
                          </m:ctrlPr>
                        </m:dPr>
                        <m:e>
                          <m:sSub>
                            <m:sSubPr>
                              <m:ctrlPr>
                                <a:rPr lang="es-CO" i="1" smtClean="0">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𝝁</m:t>
                              </m:r>
                            </m:e>
                            <m:sub>
                              <m:r>
                                <a:rPr lang="es-CO" b="0" i="1" smtClean="0">
                                  <a:solidFill>
                                    <a:srgbClr val="080808"/>
                                  </a:solidFill>
                                  <a:latin typeface="Cambria Math" panose="02040503050406030204" pitchFamily="18" charset="0"/>
                                  <a:ea typeface="Cambria Math" panose="02040503050406030204" pitchFamily="18" charset="0"/>
                                  <a:cs typeface="Times New Roman" pitchFamily="18" charset="0"/>
                                </a:rPr>
                                <m:t>𝑖</m:t>
                              </m:r>
                            </m:sub>
                          </m:sSub>
                          <m:r>
                            <a:rPr lang="es-CO" b="1" i="1">
                              <a:solidFill>
                                <a:srgbClr val="080808"/>
                              </a:solidFill>
                              <a:latin typeface="Cambria Math" panose="02040503050406030204" pitchFamily="18" charset="0"/>
                              <a:ea typeface="Cambria Math" panose="02040503050406030204" pitchFamily="18" charset="0"/>
                              <a:cs typeface="Times New Roman" pitchFamily="18" charset="0"/>
                            </a:rPr>
                            <m:t>,</m:t>
                          </m:r>
                          <m:sSub>
                            <m:sSubPr>
                              <m:ctrlP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𝚺</m:t>
                              </m:r>
                            </m:e>
                            <m:sub>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𝒊</m:t>
                              </m:r>
                            </m:sub>
                          </m:sSub>
                        </m:e>
                      </m:d>
                    </m:oMath>
                  </m:oMathPara>
                </a14:m>
                <a:endParaRPr lang="es-CO" dirty="0"/>
              </a:p>
              <a:p>
                <a:pPr marL="0" indent="0" defTabSz="411163" eaLnBrk="0" hangingPunct="0">
                  <a:lnSpc>
                    <a:spcPct val="110000"/>
                  </a:lnSpc>
                  <a:spcBef>
                    <a:spcPts val="600"/>
                  </a:spcBef>
                  <a:buNone/>
                  <a:tabLst>
                    <a:tab pos="2239963" algn="l"/>
                  </a:tabLst>
                  <a:defRPr/>
                </a:pPr>
                <a:r>
                  <a:rPr lang="es-CO" dirty="0"/>
                  <a:t>Así,</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r>
                        <a:rPr lang="es-CO" sz="1800" b="0" i="1" smtClean="0">
                          <a:latin typeface="Cambria Math" panose="02040503050406030204" pitchFamily="18" charset="0"/>
                        </a:rPr>
                        <m:t>𝑃</m:t>
                      </m:r>
                      <m:d>
                        <m:dPr>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s-CO" sz="1800" b="1" i="1">
                                  <a:latin typeface="Cambria Math"/>
                                </a:rPr>
                                <m:t>𝒙</m:t>
                              </m:r>
                              <m:r>
                                <a:rPr lang="es-CO" sz="1800" i="1">
                                  <a:latin typeface="Cambria Math"/>
                                </a:rPr>
                                <m:t>|</m:t>
                              </m:r>
                              <m:r>
                                <a:rPr lang="es-CO" sz="1800" b="0" i="1" smtClean="0">
                                  <a:latin typeface="Cambria Math" panose="02040503050406030204" pitchFamily="18" charset="0"/>
                                  <a:ea typeface="Cambria Math"/>
                                </a:rPr>
                                <m:t>𝑐</m:t>
                              </m:r>
                            </m:e>
                            <m:sub>
                              <m:r>
                                <a:rPr lang="es-CO" sz="1800" i="1">
                                  <a:latin typeface="Cambria Math"/>
                                </a:rPr>
                                <m:t>𝑖</m:t>
                              </m:r>
                            </m:sub>
                          </m:sSub>
                        </m:e>
                      </m:d>
                      <m:r>
                        <a:rPr lang="es-CO" sz="1800" i="1">
                          <a:latin typeface="Cambria Math"/>
                        </a:rPr>
                        <m:t>=</m:t>
                      </m:r>
                      <m:f>
                        <m:fPr>
                          <m:ctrlPr>
                            <a:rPr lang="es-CO" sz="1800" i="1">
                              <a:latin typeface="Cambria Math" panose="02040503050406030204" pitchFamily="18" charset="0"/>
                            </a:rPr>
                          </m:ctrlPr>
                        </m:fPr>
                        <m:num>
                          <m:r>
                            <a:rPr lang="es-CO" sz="1800" i="1">
                              <a:latin typeface="Cambria Math"/>
                            </a:rPr>
                            <m:t>1</m:t>
                          </m:r>
                        </m:num>
                        <m:den>
                          <m:sSup>
                            <m:sSupPr>
                              <m:ctrlPr>
                                <a:rPr lang="es-CO" sz="1800" i="1">
                                  <a:latin typeface="Cambria Math" panose="02040503050406030204" pitchFamily="18" charset="0"/>
                                </a:rPr>
                              </m:ctrlPr>
                            </m:sSupPr>
                            <m:e>
                              <m:r>
                                <a:rPr lang="es-CO" sz="1800" i="1">
                                  <a:latin typeface="Cambria Math"/>
                                </a:rPr>
                                <m:t>(2</m:t>
                              </m:r>
                              <m:r>
                                <a:rPr lang="es-CO" sz="1800" i="1">
                                  <a:latin typeface="Cambria Math"/>
                                  <a:ea typeface="Cambria Math"/>
                                </a:rPr>
                                <m:t>𝜋</m:t>
                              </m:r>
                              <m:r>
                                <a:rPr lang="es-CO" sz="1800" i="1">
                                  <a:latin typeface="Cambria Math"/>
                                </a:rPr>
                                <m:t>)</m:t>
                              </m:r>
                            </m:e>
                            <m:sup>
                              <m:r>
                                <a:rPr lang="es-CO" sz="1800" i="1">
                                  <a:latin typeface="Cambria Math"/>
                                </a:rPr>
                                <m:t>𝑑</m:t>
                              </m:r>
                              <m:r>
                                <a:rPr lang="es-CO" sz="1800" i="1">
                                  <a:latin typeface="Cambria Math"/>
                                </a:rPr>
                                <m:t>/2</m:t>
                              </m:r>
                            </m:sup>
                          </m:sSup>
                          <m:sSup>
                            <m:sSupPr>
                              <m:ctrlPr>
                                <a:rPr lang="es-CO" sz="1800" i="1">
                                  <a:latin typeface="Cambria Math" panose="02040503050406030204" pitchFamily="18" charset="0"/>
                                </a:rPr>
                              </m:ctrlPr>
                            </m:sSupPr>
                            <m:e>
                              <m:d>
                                <m:dPr>
                                  <m:begChr m:val="|"/>
                                  <m:endChr m:val="|"/>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l-GR" sz="1800" b="1" i="1">
                                          <a:latin typeface="Cambria Math"/>
                                          <a:ea typeface="Cambria Math"/>
                                        </a:rPr>
                                        <m:t>𝜮</m:t>
                                      </m:r>
                                    </m:e>
                                    <m:sub>
                                      <m:r>
                                        <a:rPr lang="es-CO" sz="1800" i="1">
                                          <a:latin typeface="Cambria Math"/>
                                        </a:rPr>
                                        <m:t>𝑖</m:t>
                                      </m:r>
                                    </m:sub>
                                  </m:sSub>
                                </m:e>
                              </m:d>
                            </m:e>
                            <m:sup>
                              <m:r>
                                <a:rPr lang="es-CO" sz="1800" i="1">
                                  <a:latin typeface="Cambria Math"/>
                                </a:rPr>
                                <m:t>1/2</m:t>
                              </m:r>
                            </m:sup>
                          </m:sSup>
                        </m:den>
                      </m:f>
                      <m:r>
                        <m:rPr>
                          <m:sty m:val="p"/>
                        </m:rPr>
                        <a:rPr lang="es-CO" sz="1800">
                          <a:latin typeface="Cambria Math"/>
                        </a:rPr>
                        <m:t>exp</m:t>
                      </m:r>
                      <m:r>
                        <a:rPr lang="es-CO" sz="1800" i="1">
                          <a:latin typeface="Cambria Math"/>
                        </a:rPr>
                        <m:t>⁡(−</m:t>
                      </m:r>
                      <m:f>
                        <m:fPr>
                          <m:ctrlPr>
                            <a:rPr lang="es-CO" sz="1800" i="1">
                              <a:latin typeface="Cambria Math" panose="02040503050406030204" pitchFamily="18" charset="0"/>
                            </a:rPr>
                          </m:ctrlPr>
                        </m:fPr>
                        <m:num>
                          <m:r>
                            <a:rPr lang="es-CO" sz="1800" i="1">
                              <a:latin typeface="Cambria Math"/>
                            </a:rPr>
                            <m:t>1</m:t>
                          </m:r>
                        </m:num>
                        <m:den>
                          <m:r>
                            <a:rPr lang="es-CO" sz="1800" i="1">
                              <a:latin typeface="Cambria Math"/>
                            </a:rPr>
                            <m:t>2</m:t>
                          </m:r>
                        </m:den>
                      </m:f>
                      <m:sSup>
                        <m:sSupPr>
                          <m:ctrlPr>
                            <a:rPr lang="es-CO" sz="1800" i="1">
                              <a:latin typeface="Cambria Math" panose="02040503050406030204" pitchFamily="18" charset="0"/>
                            </a:rPr>
                          </m:ctrlPr>
                        </m:sSupPr>
                        <m:e>
                          <m:r>
                            <a:rPr lang="es-CO" sz="1800" i="1">
                              <a:latin typeface="Cambria Math"/>
                            </a:rPr>
                            <m:t>(</m:t>
                          </m:r>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r>
                            <a:rPr lang="es-CO" sz="1800" i="1">
                              <a:latin typeface="Cambria Math"/>
                            </a:rPr>
                            <m:t>)</m:t>
                          </m:r>
                        </m:e>
                        <m:sup>
                          <m:r>
                            <a:rPr lang="es-CO" sz="1800" i="1">
                              <a:latin typeface="Cambria Math"/>
                            </a:rPr>
                            <m:t>𝑡</m:t>
                          </m:r>
                        </m:sup>
                      </m:sSup>
                      <m:sSubSup>
                        <m:sSubSupPr>
                          <m:ctrlPr>
                            <a:rPr lang="es-CO" sz="1800" i="1">
                              <a:latin typeface="Cambria Math" panose="02040503050406030204" pitchFamily="18" charset="0"/>
                            </a:rPr>
                          </m:ctrlPr>
                        </m:sSubSupPr>
                        <m:e>
                          <m:r>
                            <a:rPr lang="el-GR" sz="1800" b="1" i="1">
                              <a:latin typeface="Cambria Math"/>
                              <a:ea typeface="Cambria Math"/>
                            </a:rPr>
                            <m:t>𝜮</m:t>
                          </m:r>
                        </m:e>
                        <m:sub>
                          <m:r>
                            <a:rPr lang="es-CO" sz="1800" i="1">
                              <a:latin typeface="Cambria Math"/>
                            </a:rPr>
                            <m:t>𝑖</m:t>
                          </m:r>
                        </m:sub>
                        <m:sup>
                          <m:r>
                            <a:rPr lang="es-CO" sz="1800" i="1">
                              <a:latin typeface="Cambria Math"/>
                            </a:rPr>
                            <m:t>−1</m:t>
                          </m:r>
                        </m:sup>
                      </m:sSubSup>
                      <m:r>
                        <a:rPr lang="es-CO" sz="1800" i="1">
                          <a:latin typeface="Cambria Math"/>
                        </a:rPr>
                        <m:t>(</m:t>
                      </m:r>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r>
                        <a:rPr lang="es-CO" sz="1800" i="1">
                          <a:latin typeface="Cambria Math"/>
                        </a:rPr>
                        <m:t>))</m:t>
                      </m:r>
                    </m:oMath>
                  </m:oMathPara>
                </a14:m>
                <a:endParaRPr lang="es-CO" sz="1800" dirty="0"/>
              </a:p>
              <a:p>
                <a:pPr marL="0" indent="0" defTabSz="411163" eaLnBrk="0" hangingPunct="0">
                  <a:lnSpc>
                    <a:spcPct val="110000"/>
                  </a:lnSpc>
                  <a:spcBef>
                    <a:spcPts val="600"/>
                  </a:spcBef>
                  <a:buNone/>
                  <a:tabLst>
                    <a:tab pos="2239963" algn="l"/>
                  </a:tabLst>
                  <a:defRPr/>
                </a:pPr>
                <a:endParaRPr lang="es-CO" dirty="0"/>
              </a:p>
              <a:p>
                <a:pPr marL="0" indent="0" defTabSz="411163" eaLnBrk="0" hangingPunct="0">
                  <a:lnSpc>
                    <a:spcPct val="110000"/>
                  </a:lnSpc>
                  <a:spcBef>
                    <a:spcPts val="600"/>
                  </a:spcBef>
                  <a:buNone/>
                  <a:tabLst>
                    <a:tab pos="2239963" algn="l"/>
                  </a:tabLst>
                  <a:defRPr/>
                </a:pPr>
                <a:r>
                  <a:rPr lang="es-CO" dirty="0"/>
                  <a:t>Ahora, si reemplazamos </a:t>
                </a:r>
                <a14:m>
                  <m:oMath xmlns:m="http://schemas.openxmlformats.org/officeDocument/2006/math">
                    <m:r>
                      <a:rPr lang="es-CO" i="1">
                        <a:latin typeface="Cambria Math"/>
                      </a:rPr>
                      <m:t>𝑝</m:t>
                    </m:r>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𝑥</m:t>
                            </m:r>
                            <m:r>
                              <a:rPr lang="es-CO" i="1">
                                <a:latin typeface="Cambria Math"/>
                              </a:rPr>
                              <m:t>|</m:t>
                            </m:r>
                            <m:r>
                              <a:rPr lang="es-CO" b="0" i="1" smtClean="0">
                                <a:latin typeface="Cambria Math" panose="02040503050406030204" pitchFamily="18" charset="0"/>
                                <a:ea typeface="Cambria Math"/>
                              </a:rPr>
                              <m:t>𝑐</m:t>
                            </m:r>
                          </m:e>
                          <m:sub>
                            <m:r>
                              <a:rPr lang="es-CO" i="1">
                                <a:latin typeface="Cambria Math"/>
                              </a:rPr>
                              <m:t>𝑖</m:t>
                            </m:r>
                          </m:sub>
                        </m:sSub>
                      </m:e>
                    </m:d>
                  </m:oMath>
                </a14:m>
                <a:r>
                  <a:rPr lang="es-CO" dirty="0"/>
                  <a:t> en la función discriminante </a:t>
                </a: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h</m:t>
                        </m:r>
                      </m:e>
                      <m:sub>
                        <m:r>
                          <a:rPr lang="es-CO" i="1">
                            <a:latin typeface="Cambria Math"/>
                          </a:rPr>
                          <m:t>𝑖</m:t>
                        </m:r>
                      </m:sub>
                    </m:sSub>
                    <m:d>
                      <m:dPr>
                        <m:ctrlPr>
                          <a:rPr lang="es-CO" i="1">
                            <a:latin typeface="Cambria Math" panose="02040503050406030204" pitchFamily="18" charset="0"/>
                          </a:rPr>
                        </m:ctrlPr>
                      </m:dPr>
                      <m:e>
                        <m:r>
                          <a:rPr lang="es-CO" i="1">
                            <a:latin typeface="Cambria Math"/>
                          </a:rPr>
                          <m:t>𝑥</m:t>
                        </m:r>
                      </m:e>
                    </m:d>
                  </m:oMath>
                </a14:m>
                <a:r>
                  <a:rPr lang="es-CO" dirty="0"/>
                  <a:t> tenemos que:</a:t>
                </a:r>
              </a:p>
              <a:p>
                <a:pPr marL="0" indent="0" defTabSz="411163" eaLnBrk="0" hangingPunct="0">
                  <a:lnSpc>
                    <a:spcPct val="110000"/>
                  </a:lnSpc>
                  <a:spcBef>
                    <a:spcPts val="600"/>
                  </a:spcBef>
                  <a:buNone/>
                  <a:tabLst>
                    <a:tab pos="2239963" algn="l"/>
                  </a:tabLst>
                  <a:defRPr/>
                </a:pPr>
                <a:endParaRPr lang="es-CO" sz="1700" dirty="0"/>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h</m:t>
                          </m:r>
                        </m:e>
                        <m:sub>
                          <m:r>
                            <a:rPr lang="es-CO" sz="1600" i="1">
                              <a:latin typeface="Cambria Math"/>
                            </a:rPr>
                            <m:t>𝑖</m:t>
                          </m:r>
                        </m:sub>
                      </m:sSub>
                      <m:d>
                        <m:dPr>
                          <m:ctrlPr>
                            <a:rPr lang="es-CO" sz="1600" i="1">
                              <a:latin typeface="Cambria Math" panose="02040503050406030204" pitchFamily="18" charset="0"/>
                            </a:rPr>
                          </m:ctrlPr>
                        </m:dPr>
                        <m:e>
                          <m:r>
                            <a:rPr lang="es-CO" sz="1600" i="1">
                              <a:latin typeface="Cambria Math"/>
                            </a:rPr>
                            <m:t>𝑥</m:t>
                          </m:r>
                        </m:e>
                      </m:d>
                      <m:r>
                        <a:rPr lang="es-CO" sz="1600" i="1">
                          <a:latin typeface="Cambria Math"/>
                        </a:rPr>
                        <m:t>=</m:t>
                      </m:r>
                      <m:r>
                        <a:rPr lang="es-CO" sz="1600" b="0" i="1" smtClean="0">
                          <a:latin typeface="Cambria Math" panose="02040503050406030204" pitchFamily="18" charset="0"/>
                        </a:rPr>
                        <m:t>−</m:t>
                      </m:r>
                      <m:f>
                        <m:fPr>
                          <m:ctrlPr>
                            <a:rPr lang="es-CO" sz="160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sSup>
                        <m:sSupPr>
                          <m:ctrlPr>
                            <a:rPr lang="es-CO" sz="1600" i="1">
                              <a:latin typeface="Cambria Math" panose="02040503050406030204" pitchFamily="18" charset="0"/>
                            </a:rPr>
                          </m:ctrlPr>
                        </m:sSupPr>
                        <m:e>
                          <m:d>
                            <m:dPr>
                              <m:ctrlPr>
                                <a:rPr lang="es-CO" sz="1600" b="1"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e>
                        <m:sup>
                          <m:r>
                            <a:rPr lang="es-CO" sz="1600" i="1">
                              <a:latin typeface="Cambria Math"/>
                            </a:rPr>
                            <m:t>𝑡</m:t>
                          </m:r>
                        </m:sup>
                      </m:sSup>
                      <m:sSubSup>
                        <m:sSubSupPr>
                          <m:ctrlPr>
                            <a:rPr lang="es-CO" sz="1600" i="1">
                              <a:latin typeface="Cambria Math" panose="02040503050406030204" pitchFamily="18" charset="0"/>
                            </a:rPr>
                          </m:ctrlPr>
                        </m:sSubSupPr>
                        <m:e>
                          <m:r>
                            <a:rPr lang="el-GR" sz="1600" b="1" i="1">
                              <a:latin typeface="Cambria Math"/>
                              <a:ea typeface="Cambria Math"/>
                            </a:rPr>
                            <m:t>𝜮</m:t>
                          </m:r>
                        </m:e>
                        <m:sub>
                          <m:r>
                            <a:rPr lang="es-CO" sz="1600" i="1">
                              <a:latin typeface="Cambria Math"/>
                            </a:rPr>
                            <m:t>𝑖</m:t>
                          </m:r>
                        </m:sub>
                        <m:sup>
                          <m:r>
                            <a:rPr lang="es-CO" sz="1600" i="1">
                              <a:latin typeface="Cambria Math"/>
                            </a:rPr>
                            <m:t>−1</m:t>
                          </m:r>
                        </m:sup>
                      </m:sSubSup>
                      <m:d>
                        <m:dPr>
                          <m:ctrlPr>
                            <a:rPr lang="es-CO" sz="1600"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𝑑</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r>
                                <a:rPr lang="es-CO" sz="1600" b="0" i="1" smtClean="0">
                                  <a:latin typeface="Cambria Math" panose="02040503050406030204" pitchFamily="18" charset="0"/>
                                </a:rPr>
                                <m:t>2</m:t>
                              </m:r>
                              <m:r>
                                <a:rPr lang="es-CO" sz="1600" b="0" i="1" smtClean="0">
                                  <a:latin typeface="Cambria Math" panose="02040503050406030204" pitchFamily="18" charset="0"/>
                                  <a:ea typeface="Cambria Math" panose="02040503050406030204" pitchFamily="18" charset="0"/>
                                </a:rPr>
                                <m:t>𝜋</m:t>
                              </m:r>
                            </m:e>
                          </m:d>
                        </m:e>
                      </m:func>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d>
                                <m:dPr>
                                  <m:begChr m:val="|"/>
                                  <m:endChr m:val="|"/>
                                  <m:ctrlPr>
                                    <a:rPr lang="es-CO" sz="1600" i="1">
                                      <a:latin typeface="Cambria Math" panose="02040503050406030204" pitchFamily="18" charset="0"/>
                                    </a:rPr>
                                  </m:ctrlPr>
                                </m:dPr>
                                <m:e>
                                  <m:sSub>
                                    <m:sSubPr>
                                      <m:ctrlPr>
                                        <a:rPr lang="es-CO" sz="1600" i="1">
                                          <a:latin typeface="Cambria Math" panose="02040503050406030204" pitchFamily="18" charset="0"/>
                                        </a:rPr>
                                      </m:ctrlPr>
                                    </m:sSubPr>
                                    <m:e>
                                      <m:r>
                                        <a:rPr lang="el-GR" sz="1600" b="1" i="1">
                                          <a:latin typeface="Cambria Math"/>
                                          <a:ea typeface="Cambria Math"/>
                                        </a:rPr>
                                        <m:t>𝜮</m:t>
                                      </m:r>
                                    </m:e>
                                    <m:sub>
                                      <m:r>
                                        <a:rPr lang="es-CO" sz="1600" i="1">
                                          <a:latin typeface="Cambria Math"/>
                                        </a:rPr>
                                        <m:t>𝑖</m:t>
                                      </m:r>
                                    </m:sub>
                                  </m:sSub>
                                </m:e>
                              </m:d>
                            </m:e>
                          </m:d>
                        </m:e>
                      </m:func>
                      <m:r>
                        <a:rPr lang="es-CO" sz="1600" b="0" i="1" smtClean="0">
                          <a:latin typeface="Cambria Math" panose="02040503050406030204" pitchFamily="18" charset="0"/>
                        </a:rPr>
                        <m:t>+</m:t>
                      </m:r>
                      <m:r>
                        <m:rPr>
                          <m:sty m:val="p"/>
                        </m:rPr>
                        <a:rPr lang="es-CO" sz="1600">
                          <a:latin typeface="Cambria Math"/>
                        </a:rPr>
                        <m:t>ln</m:t>
                      </m:r>
                      <m:r>
                        <a:rPr lang="es-CO" sz="1600" i="1">
                          <a:latin typeface="Cambria Math"/>
                        </a:rPr>
                        <m:t>⁡(</m:t>
                      </m:r>
                      <m:r>
                        <a:rPr lang="es-CO" sz="1600" i="1">
                          <a:latin typeface="Cambria Math"/>
                        </a:rPr>
                        <m:t>𝑃</m:t>
                      </m:r>
                      <m:r>
                        <a:rPr lang="es-CO" sz="1600" i="1">
                          <a:latin typeface="Cambria Math"/>
                        </a:rPr>
                        <m:t>(</m:t>
                      </m:r>
                      <m:sSub>
                        <m:sSubPr>
                          <m:ctrlPr>
                            <a:rPr lang="es-CO" sz="1600" i="1">
                              <a:latin typeface="Cambria Math" panose="02040503050406030204" pitchFamily="18" charset="0"/>
                            </a:rPr>
                          </m:ctrlPr>
                        </m:sSubPr>
                        <m:e>
                          <m:r>
                            <a:rPr lang="es-CO" sz="1600" i="1">
                              <a:latin typeface="Cambria Math" panose="02040503050406030204" pitchFamily="18" charset="0"/>
                            </a:rPr>
                            <m:t>𝑐</m:t>
                          </m:r>
                        </m:e>
                        <m:sub>
                          <m:r>
                            <a:rPr lang="es-CO" sz="1600" i="1">
                              <a:latin typeface="Cambria Math"/>
                            </a:rPr>
                            <m:t>𝑖</m:t>
                          </m:r>
                        </m:sub>
                      </m:sSub>
                      <m:r>
                        <a:rPr lang="es-CO" sz="1600" i="1">
                          <a:latin typeface="Cambria Math"/>
                        </a:rPr>
                        <m:t>))</m:t>
                      </m:r>
                    </m:oMath>
                  </m:oMathPara>
                </a14:m>
                <a:endParaRPr lang="es-CO" sz="1600" dirty="0"/>
              </a:p>
            </p:txBody>
          </p:sp>
        </mc:Choice>
        <mc:Fallback xmlns="">
          <p:sp>
            <p:nvSpPr>
              <p:cNvPr id="17" name="Marcador de contenido 2">
                <a:extLst>
                  <a:ext uri="{FF2B5EF4-FFF2-40B4-BE49-F238E27FC236}">
                    <a16:creationId xmlns:a16="http://schemas.microsoft.com/office/drawing/2014/main" id="{B495907E-F286-4981-B78A-995ABE64BDEF}"/>
                  </a:ext>
                </a:extLst>
              </p:cNvPr>
              <p:cNvSpPr txBox="1">
                <a:spLocks noRot="1" noChangeAspect="1" noMove="1" noResize="1" noEditPoints="1" noAdjustHandles="1" noChangeArrowheads="1" noChangeShapeType="1" noTextEdit="1"/>
              </p:cNvSpPr>
              <p:nvPr/>
            </p:nvSpPr>
            <p:spPr>
              <a:xfrm>
                <a:off x="5684026" y="1139560"/>
                <a:ext cx="6195433" cy="5070652"/>
              </a:xfrm>
              <a:prstGeom prst="rect">
                <a:avLst/>
              </a:prstGeom>
              <a:blipFill>
                <a:blip r:embed="rId4"/>
                <a:stretch>
                  <a:fillRect l="-983" t="-481" r="-1475"/>
                </a:stretch>
              </a:blipFill>
            </p:spPr>
            <p:txBody>
              <a:bodyPr/>
              <a:lstStyle/>
              <a:p>
                <a:r>
                  <a:rPr lang="es-CO">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spTree>
    <p:extLst>
      <p:ext uri="{BB962C8B-B14F-4D97-AF65-F5344CB8AC3E}">
        <p14:creationId xmlns:p14="http://schemas.microsoft.com/office/powerpoint/2010/main" val="112240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LDA &amp; QDA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1" y="1106312"/>
                <a:ext cx="11439816"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Caso 1: </a:t>
                </a:r>
                <a14:m>
                  <m:oMath xmlns:m="http://schemas.openxmlformats.org/officeDocument/2006/math">
                    <m:sSub>
                      <m:sSubPr>
                        <m:ctrlPr>
                          <a:rPr lang="es-CO" b="1" i="1">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𝚺</m:t>
                        </m:r>
                      </m:e>
                      <m:sub>
                        <m:r>
                          <a:rPr lang="es-CO" b="1" i="1">
                            <a:solidFill>
                              <a:srgbClr val="080808"/>
                            </a:solidFill>
                            <a:latin typeface="Cambria Math" panose="02040503050406030204" pitchFamily="18" charset="0"/>
                            <a:ea typeface="Cambria Math" panose="02040503050406030204" pitchFamily="18" charset="0"/>
                            <a:cs typeface="Times New Roman" pitchFamily="18" charset="0"/>
                          </a:rPr>
                          <m:t>𝒊</m:t>
                        </m:r>
                      </m:sub>
                    </m:sSub>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m:t>
                    </m:r>
                    <m:sSup>
                      <m:sSupPr>
                        <m:ctrlP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ctrlPr>
                      </m:sSupPr>
                      <m:e>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𝝈</m:t>
                        </m:r>
                      </m:e>
                      <m:sup>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𝟐</m:t>
                        </m:r>
                      </m:sup>
                    </m:sSup>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𝑰</m:t>
                    </m:r>
                  </m:oMath>
                </a14:m>
                <a:r>
                  <a:rPr lang="es-CO" b="1" cap="small" dirty="0"/>
                  <a:t>  : </a:t>
                </a:r>
                <a:r>
                  <a:rPr lang="es-CO" dirty="0"/>
                  <a:t>Se asume que las </a:t>
                </a:r>
              </a:p>
              <a:p>
                <a:pPr marL="266700" indent="0" defTabSz="411163" eaLnBrk="0" hangingPunct="0">
                  <a:lnSpc>
                    <a:spcPct val="110000"/>
                  </a:lnSpc>
                  <a:spcBef>
                    <a:spcPts val="0"/>
                  </a:spcBef>
                  <a:buNone/>
                  <a:tabLst>
                    <a:tab pos="2239963" algn="l"/>
                  </a:tabLst>
                  <a:defRPr/>
                </a:pPr>
                <a:r>
                  <a:rPr lang="es-CO" dirty="0"/>
                  <a:t>características son estadísticamente </a:t>
                </a:r>
              </a:p>
              <a:p>
                <a:pPr marL="266700" indent="0" defTabSz="411163" eaLnBrk="0" hangingPunct="0">
                  <a:lnSpc>
                    <a:spcPct val="110000"/>
                  </a:lnSpc>
                  <a:spcBef>
                    <a:spcPts val="0"/>
                  </a:spcBef>
                  <a:buNone/>
                  <a:tabLst>
                    <a:tab pos="2239963" algn="l"/>
                  </a:tabLst>
                  <a:defRPr/>
                </a:pPr>
                <a:r>
                  <a:rPr lang="es-CO" dirty="0"/>
                  <a:t>independientes  y todas tienen la misma </a:t>
                </a:r>
              </a:p>
              <a:p>
                <a:pPr marL="266700" indent="0" defTabSz="411163" eaLnBrk="0" hangingPunct="0">
                  <a:lnSpc>
                    <a:spcPct val="110000"/>
                  </a:lnSpc>
                  <a:spcBef>
                    <a:spcPts val="0"/>
                  </a:spcBef>
                  <a:buNone/>
                  <a:tabLst>
                    <a:tab pos="2239963" algn="l"/>
                  </a:tabLst>
                  <a:defRPr/>
                </a:pPr>
                <a:r>
                  <a:rPr lang="es-CO" dirty="0"/>
                  <a:t>varianza</a:t>
                </a:r>
                <a:endParaRPr lang="es-CO" b="1" cap="small" dirty="0"/>
              </a:p>
              <a:p>
                <a:pPr marL="0" indent="0" defTabSz="411163" eaLnBrk="0" hangingPunct="0">
                  <a:lnSpc>
                    <a:spcPct val="110000"/>
                  </a:lnSpc>
                  <a:spcBef>
                    <a:spcPts val="600"/>
                  </a:spcBef>
                  <a:buNone/>
                  <a:tabLst>
                    <a:tab pos="2239963" algn="l"/>
                  </a:tabLst>
                  <a:defRPr/>
                </a:pPr>
                <a:endParaRPr lang="es-CO" dirty="0"/>
              </a:p>
              <a:p>
                <a:pPr marL="0" indent="0" defTabSz="411163" eaLnBrk="0" hangingPunct="0">
                  <a:lnSpc>
                    <a:spcPct val="110000"/>
                  </a:lnSpc>
                  <a:spcBef>
                    <a:spcPts val="600"/>
                  </a:spcBef>
                  <a:buNone/>
                  <a:tabLst>
                    <a:tab pos="2239963" algn="l"/>
                  </a:tabLst>
                  <a:defRPr/>
                </a:pPr>
                <a:endParaRPr lang="es-CO" sz="18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1" y="1106312"/>
                <a:ext cx="11439816" cy="5070652"/>
              </a:xfrm>
              <a:blipFill>
                <a:blip r:embed="rId3"/>
                <a:stretch>
                  <a:fillRect t="-240"/>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28</a:t>
            </a:fld>
            <a:endParaRPr lang="es-ES"/>
          </a:p>
        </p:txBody>
      </p:sp>
      <mc:AlternateContent xmlns:mc="http://schemas.openxmlformats.org/markup-compatibility/2006" xmlns:a14="http://schemas.microsoft.com/office/drawing/2010/main">
        <mc:Choice Requires="a14">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5500468" y="839003"/>
                <a:ext cx="6485677" cy="5337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11163" eaLnBrk="0" hangingPunct="0">
                  <a:lnSpc>
                    <a:spcPct val="110000"/>
                  </a:lnSpc>
                  <a:spcBef>
                    <a:spcPts val="600"/>
                  </a:spcBef>
                  <a:spcAft>
                    <a:spcPts val="600"/>
                  </a:spcAft>
                  <a:buNone/>
                  <a:tabLst>
                    <a:tab pos="2239963" algn="l"/>
                  </a:tabLst>
                  <a:defRPr/>
                </a:pPr>
                <a:r>
                  <a:rPr lang="es-CO" sz="1800" dirty="0"/>
                  <a:t>Partiendo de la ecuación:</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h</m:t>
                          </m:r>
                        </m:e>
                        <m:sub>
                          <m:r>
                            <a:rPr lang="es-CO" sz="1600" i="1">
                              <a:latin typeface="Cambria Math"/>
                            </a:rPr>
                            <m:t>𝑖</m:t>
                          </m:r>
                        </m:sub>
                      </m:sSub>
                      <m:d>
                        <m:dPr>
                          <m:ctrlPr>
                            <a:rPr lang="es-CO" sz="1600" i="1">
                              <a:latin typeface="Cambria Math" panose="02040503050406030204" pitchFamily="18" charset="0"/>
                            </a:rPr>
                          </m:ctrlPr>
                        </m:dPr>
                        <m:e>
                          <m:r>
                            <a:rPr lang="es-CO" sz="1600" i="1">
                              <a:latin typeface="Cambria Math"/>
                            </a:rPr>
                            <m:t>𝑥</m:t>
                          </m:r>
                        </m:e>
                      </m:d>
                      <m:r>
                        <a:rPr lang="es-CO" sz="1600" i="1">
                          <a:latin typeface="Cambria Math"/>
                        </a:rPr>
                        <m:t>=</m:t>
                      </m:r>
                      <m:r>
                        <a:rPr lang="es-CO" sz="1600" b="0" i="1" smtClean="0">
                          <a:latin typeface="Cambria Math" panose="02040503050406030204" pitchFamily="18" charset="0"/>
                        </a:rPr>
                        <m:t>−</m:t>
                      </m:r>
                      <m:f>
                        <m:fPr>
                          <m:ctrlPr>
                            <a:rPr lang="es-CO" sz="160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sSup>
                        <m:sSupPr>
                          <m:ctrlPr>
                            <a:rPr lang="es-CO" sz="1600" i="1">
                              <a:latin typeface="Cambria Math" panose="02040503050406030204" pitchFamily="18" charset="0"/>
                            </a:rPr>
                          </m:ctrlPr>
                        </m:sSupPr>
                        <m:e>
                          <m:d>
                            <m:dPr>
                              <m:ctrlPr>
                                <a:rPr lang="es-CO" sz="1600" b="1"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e>
                        <m:sup>
                          <m:r>
                            <a:rPr lang="es-CO" sz="1600" i="1">
                              <a:latin typeface="Cambria Math"/>
                            </a:rPr>
                            <m:t>𝑡</m:t>
                          </m:r>
                        </m:sup>
                      </m:sSup>
                      <m:sSubSup>
                        <m:sSubSupPr>
                          <m:ctrlPr>
                            <a:rPr lang="es-CO" sz="1600" i="1">
                              <a:latin typeface="Cambria Math" panose="02040503050406030204" pitchFamily="18" charset="0"/>
                            </a:rPr>
                          </m:ctrlPr>
                        </m:sSubSupPr>
                        <m:e>
                          <m:r>
                            <a:rPr lang="el-GR" sz="1600" b="1" i="1">
                              <a:latin typeface="Cambria Math"/>
                              <a:ea typeface="Cambria Math"/>
                            </a:rPr>
                            <m:t>𝜮</m:t>
                          </m:r>
                        </m:e>
                        <m:sub>
                          <m:r>
                            <a:rPr lang="es-CO" sz="1600" i="1">
                              <a:latin typeface="Cambria Math"/>
                            </a:rPr>
                            <m:t>𝑖</m:t>
                          </m:r>
                        </m:sub>
                        <m:sup>
                          <m:r>
                            <a:rPr lang="es-CO" sz="1600" i="1">
                              <a:latin typeface="Cambria Math"/>
                            </a:rPr>
                            <m:t>−1</m:t>
                          </m:r>
                        </m:sup>
                      </m:sSubSup>
                      <m:d>
                        <m:dPr>
                          <m:ctrlPr>
                            <a:rPr lang="es-CO" sz="1600"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𝑑</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r>
                                <a:rPr lang="es-CO" sz="1600" b="0" i="1" smtClean="0">
                                  <a:latin typeface="Cambria Math" panose="02040503050406030204" pitchFamily="18" charset="0"/>
                                </a:rPr>
                                <m:t>2</m:t>
                              </m:r>
                              <m:r>
                                <a:rPr lang="es-CO" sz="1600" b="0" i="1" smtClean="0">
                                  <a:latin typeface="Cambria Math" panose="02040503050406030204" pitchFamily="18" charset="0"/>
                                  <a:ea typeface="Cambria Math" panose="02040503050406030204" pitchFamily="18" charset="0"/>
                                </a:rPr>
                                <m:t>𝜋</m:t>
                              </m:r>
                            </m:e>
                          </m:d>
                        </m:e>
                      </m:func>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d>
                                <m:dPr>
                                  <m:begChr m:val="|"/>
                                  <m:endChr m:val="|"/>
                                  <m:ctrlPr>
                                    <a:rPr lang="es-CO" sz="1600" i="1">
                                      <a:latin typeface="Cambria Math" panose="02040503050406030204" pitchFamily="18" charset="0"/>
                                    </a:rPr>
                                  </m:ctrlPr>
                                </m:dPr>
                                <m:e>
                                  <m:sSub>
                                    <m:sSubPr>
                                      <m:ctrlPr>
                                        <a:rPr lang="es-CO" sz="1600" i="1">
                                          <a:latin typeface="Cambria Math" panose="02040503050406030204" pitchFamily="18" charset="0"/>
                                        </a:rPr>
                                      </m:ctrlPr>
                                    </m:sSubPr>
                                    <m:e>
                                      <m:r>
                                        <a:rPr lang="el-GR" sz="1600" b="1" i="1">
                                          <a:latin typeface="Cambria Math"/>
                                          <a:ea typeface="Cambria Math"/>
                                        </a:rPr>
                                        <m:t>𝜮</m:t>
                                      </m:r>
                                    </m:e>
                                    <m:sub>
                                      <m:r>
                                        <a:rPr lang="es-CO" sz="1600" i="1">
                                          <a:latin typeface="Cambria Math"/>
                                        </a:rPr>
                                        <m:t>𝑖</m:t>
                                      </m:r>
                                    </m:sub>
                                  </m:sSub>
                                </m:e>
                              </m:d>
                            </m:e>
                          </m:d>
                        </m:e>
                      </m:func>
                      <m:r>
                        <a:rPr lang="es-CO" sz="1600" b="0" i="1" smtClean="0">
                          <a:latin typeface="Cambria Math" panose="02040503050406030204" pitchFamily="18" charset="0"/>
                        </a:rPr>
                        <m:t>+</m:t>
                      </m:r>
                      <m:r>
                        <m:rPr>
                          <m:sty m:val="p"/>
                        </m:rPr>
                        <a:rPr lang="es-CO" sz="1600">
                          <a:latin typeface="Cambria Math"/>
                        </a:rPr>
                        <m:t>ln</m:t>
                      </m:r>
                      <m:r>
                        <a:rPr lang="es-CO" sz="1600" i="1">
                          <a:latin typeface="Cambria Math"/>
                        </a:rPr>
                        <m:t>⁡(</m:t>
                      </m:r>
                      <m:r>
                        <a:rPr lang="es-CO" sz="1600" i="1">
                          <a:latin typeface="Cambria Math"/>
                        </a:rPr>
                        <m:t>𝑃</m:t>
                      </m:r>
                      <m:r>
                        <a:rPr lang="es-CO" sz="1600" i="1">
                          <a:latin typeface="Cambria Math"/>
                        </a:rPr>
                        <m:t>(</m:t>
                      </m:r>
                      <m:sSub>
                        <m:sSubPr>
                          <m:ctrlPr>
                            <a:rPr lang="es-CO" sz="1600" i="1">
                              <a:latin typeface="Cambria Math" panose="02040503050406030204" pitchFamily="18" charset="0"/>
                            </a:rPr>
                          </m:ctrlPr>
                        </m:sSubPr>
                        <m:e>
                          <m:r>
                            <a:rPr lang="es-CO" sz="1600" i="1">
                              <a:latin typeface="Cambria Math" panose="02040503050406030204" pitchFamily="18" charset="0"/>
                            </a:rPr>
                            <m:t>𝑐</m:t>
                          </m:r>
                        </m:e>
                        <m:sub>
                          <m:r>
                            <a:rPr lang="es-CO" sz="1600" i="1">
                              <a:latin typeface="Cambria Math"/>
                            </a:rPr>
                            <m:t>𝑖</m:t>
                          </m:r>
                        </m:sub>
                      </m:sSub>
                      <m:r>
                        <a:rPr lang="es-CO" sz="1600" i="1">
                          <a:latin typeface="Cambria Math"/>
                        </a:rPr>
                        <m:t>))</m:t>
                      </m:r>
                    </m:oMath>
                  </m:oMathPara>
                </a14:m>
                <a:endParaRPr lang="es-CO" sz="1600" dirty="0"/>
              </a:p>
              <a:p>
                <a:pPr marL="0" indent="0" defTabSz="411163" eaLnBrk="0" hangingPunct="0">
                  <a:lnSpc>
                    <a:spcPct val="110000"/>
                  </a:lnSpc>
                  <a:spcBef>
                    <a:spcPts val="600"/>
                  </a:spcBef>
                  <a:buNone/>
                  <a:tabLst>
                    <a:tab pos="2239963" algn="l"/>
                  </a:tabLst>
                  <a:defRPr/>
                </a:pPr>
                <a:endParaRPr lang="es-CO" sz="1600" dirty="0"/>
              </a:p>
              <a:p>
                <a:pPr marL="0" indent="0" defTabSz="411163" eaLnBrk="0" hangingPunct="0">
                  <a:lnSpc>
                    <a:spcPct val="110000"/>
                  </a:lnSpc>
                  <a:spcBef>
                    <a:spcPts val="600"/>
                  </a:spcBef>
                  <a:buNone/>
                  <a:tabLst>
                    <a:tab pos="2239963" algn="l"/>
                  </a:tabLst>
                  <a:defRPr/>
                </a:pPr>
                <a:r>
                  <a:rPr lang="es-CO" sz="1800" dirty="0"/>
                  <a:t>Con el supuesto anterior tenemos que:</a:t>
                </a:r>
              </a:p>
              <a:p>
                <a:pPr marL="0" indent="0" defTabSz="411163" eaLnBrk="0" hangingPunct="0">
                  <a:lnSpc>
                    <a:spcPct val="110000"/>
                  </a:lnSpc>
                  <a:spcBef>
                    <a:spcPts val="600"/>
                  </a:spcBef>
                  <a:buNone/>
                  <a:tabLst>
                    <a:tab pos="2239963" algn="l"/>
                  </a:tabLst>
                  <a:defRPr/>
                </a:pPr>
                <a14:m>
                  <m:oMath xmlns:m="http://schemas.openxmlformats.org/officeDocument/2006/math">
                    <m:d>
                      <m:dPr>
                        <m:begChr m:val="|"/>
                        <m:endChr m:val="|"/>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l-GR" sz="1800" b="1" i="1">
                                <a:latin typeface="Cambria Math"/>
                                <a:ea typeface="Cambria Math"/>
                              </a:rPr>
                              <m:t>𝜮</m:t>
                            </m:r>
                          </m:e>
                          <m:sub>
                            <m:r>
                              <a:rPr lang="es-CO" sz="1800" i="1">
                                <a:latin typeface="Cambria Math"/>
                              </a:rPr>
                              <m:t>𝑖</m:t>
                            </m:r>
                          </m:sub>
                        </m:sSub>
                      </m:e>
                    </m:d>
                    <m:r>
                      <a:rPr lang="es-CO" sz="1800" b="0" i="0" smtClean="0">
                        <a:latin typeface="Cambria Math" panose="02040503050406030204" pitchFamily="18" charset="0"/>
                      </a:rPr>
                      <m:t>=</m:t>
                    </m:r>
                    <m:sSup>
                      <m:sSupPr>
                        <m:ctrlPr>
                          <a:rPr lang="es-CO" sz="1800" i="1">
                            <a:solidFill>
                              <a:srgbClr val="080808"/>
                            </a:solidFill>
                            <a:latin typeface="Cambria Math" panose="02040503050406030204" pitchFamily="18" charset="0"/>
                            <a:ea typeface="Cambria Math" panose="02040503050406030204" pitchFamily="18" charset="0"/>
                            <a:cs typeface="Times New Roman" pitchFamily="18" charset="0"/>
                          </a:rPr>
                        </m:ctrlPr>
                      </m:sSupPr>
                      <m:e>
                        <m:r>
                          <a:rPr lang="es-CO" sz="1800" b="0" i="1">
                            <a:solidFill>
                              <a:srgbClr val="080808"/>
                            </a:solidFill>
                            <a:latin typeface="Cambria Math" panose="02040503050406030204" pitchFamily="18" charset="0"/>
                            <a:ea typeface="Cambria Math" panose="02040503050406030204" pitchFamily="18" charset="0"/>
                            <a:cs typeface="Times New Roman" pitchFamily="18" charset="0"/>
                          </a:rPr>
                          <m:t>𝜎</m:t>
                        </m:r>
                      </m:e>
                      <m:sup>
                        <m:r>
                          <a:rPr lang="es-CO" sz="1800" b="0" i="1">
                            <a:solidFill>
                              <a:srgbClr val="080808"/>
                            </a:solidFill>
                            <a:latin typeface="Cambria Math" panose="02040503050406030204" pitchFamily="18" charset="0"/>
                            <a:ea typeface="Cambria Math" panose="02040503050406030204" pitchFamily="18" charset="0"/>
                            <a:cs typeface="Times New Roman" pitchFamily="18" charset="0"/>
                          </a:rPr>
                          <m:t>2</m:t>
                        </m:r>
                        <m:r>
                          <a:rPr lang="es-CO" sz="1800" b="0" i="1" smtClean="0">
                            <a:solidFill>
                              <a:srgbClr val="080808"/>
                            </a:solidFill>
                            <a:latin typeface="Cambria Math" panose="02040503050406030204" pitchFamily="18" charset="0"/>
                            <a:ea typeface="Cambria Math" panose="02040503050406030204" pitchFamily="18" charset="0"/>
                            <a:cs typeface="Times New Roman" pitchFamily="18" charset="0"/>
                          </a:rPr>
                          <m:t>𝑑</m:t>
                        </m:r>
                      </m:sup>
                    </m:sSup>
                  </m:oMath>
                </a14:m>
                <a:r>
                  <a:rPr lang="es-CO" sz="1800" dirty="0"/>
                  <a:t> </a:t>
                </a:r>
              </a:p>
              <a:p>
                <a:pPr marL="0" indent="0" defTabSz="411163" eaLnBrk="0" hangingPunct="0">
                  <a:lnSpc>
                    <a:spcPct val="110000"/>
                  </a:lnSpc>
                  <a:spcBef>
                    <a:spcPts val="600"/>
                  </a:spcBef>
                  <a:buNone/>
                  <a:tabLst>
                    <a:tab pos="2239963" algn="l"/>
                  </a:tabLst>
                  <a:defRPr/>
                </a:pPr>
                <a14:m>
                  <m:oMath xmlns:m="http://schemas.openxmlformats.org/officeDocument/2006/math">
                    <m:sSubSup>
                      <m:sSubSupPr>
                        <m:ctrlPr>
                          <a:rPr lang="es-CO" sz="1800" i="1">
                            <a:latin typeface="Cambria Math" panose="02040503050406030204" pitchFamily="18" charset="0"/>
                          </a:rPr>
                        </m:ctrlPr>
                      </m:sSubSupPr>
                      <m:e>
                        <m:r>
                          <a:rPr lang="el-GR" sz="1800" b="1" i="1">
                            <a:latin typeface="Cambria Math"/>
                            <a:ea typeface="Cambria Math"/>
                          </a:rPr>
                          <m:t>𝜮</m:t>
                        </m:r>
                      </m:e>
                      <m:sub>
                        <m:r>
                          <a:rPr lang="es-CO" sz="1800" i="1">
                            <a:latin typeface="Cambria Math"/>
                          </a:rPr>
                          <m:t>𝑖</m:t>
                        </m:r>
                      </m:sub>
                      <m:sup>
                        <m:r>
                          <a:rPr lang="es-CO" sz="1800" i="1">
                            <a:latin typeface="Cambria Math"/>
                          </a:rPr>
                          <m:t>−1</m:t>
                        </m:r>
                      </m:sup>
                    </m:sSubSup>
                    <m:r>
                      <a:rPr lang="es-CO" sz="1800" b="0" i="1" smtClean="0">
                        <a:latin typeface="Cambria Math" panose="02040503050406030204" pitchFamily="18" charset="0"/>
                      </a:rPr>
                      <m:t>=</m:t>
                    </m:r>
                    <m:d>
                      <m:dPr>
                        <m:ctrlPr>
                          <a:rPr lang="es-CO" sz="1800" b="0" i="1" smtClean="0">
                            <a:latin typeface="Cambria Math" panose="02040503050406030204" pitchFamily="18" charset="0"/>
                          </a:rPr>
                        </m:ctrlPr>
                      </m:dPr>
                      <m:e>
                        <m:f>
                          <m:fPr>
                            <m:ctrlPr>
                              <a:rPr lang="es-CO" sz="1800" b="0" i="1" smtClean="0">
                                <a:latin typeface="Cambria Math" panose="02040503050406030204" pitchFamily="18" charset="0"/>
                              </a:rPr>
                            </m:ctrlPr>
                          </m:fPr>
                          <m:num>
                            <m:r>
                              <a:rPr lang="es-CO" sz="1800" b="0" i="1" smtClean="0">
                                <a:latin typeface="Cambria Math" panose="02040503050406030204" pitchFamily="18" charset="0"/>
                              </a:rPr>
                              <m:t>1</m:t>
                            </m:r>
                          </m:num>
                          <m:den>
                            <m:sSup>
                              <m:sSupPr>
                                <m:ctrlPr>
                                  <a:rPr lang="es-CO" sz="1800" i="1">
                                    <a:solidFill>
                                      <a:srgbClr val="080808"/>
                                    </a:solidFill>
                                    <a:latin typeface="Cambria Math" panose="02040503050406030204" pitchFamily="18" charset="0"/>
                                    <a:ea typeface="Cambria Math" panose="02040503050406030204" pitchFamily="18" charset="0"/>
                                    <a:cs typeface="Times New Roman" pitchFamily="18" charset="0"/>
                                  </a:rPr>
                                </m:ctrlPr>
                              </m:sSupPr>
                              <m:e>
                                <m:r>
                                  <a:rPr lang="es-CO" sz="1800" i="1">
                                    <a:solidFill>
                                      <a:srgbClr val="080808"/>
                                    </a:solidFill>
                                    <a:latin typeface="Cambria Math" panose="02040503050406030204" pitchFamily="18" charset="0"/>
                                    <a:ea typeface="Cambria Math" panose="02040503050406030204" pitchFamily="18" charset="0"/>
                                    <a:cs typeface="Times New Roman" pitchFamily="18" charset="0"/>
                                  </a:rPr>
                                  <m:t>𝜎</m:t>
                                </m:r>
                              </m:e>
                              <m:sup>
                                <m:r>
                                  <a:rPr lang="es-CO" sz="1800" i="1">
                                    <a:solidFill>
                                      <a:srgbClr val="080808"/>
                                    </a:solidFill>
                                    <a:latin typeface="Cambria Math" panose="02040503050406030204" pitchFamily="18" charset="0"/>
                                    <a:ea typeface="Cambria Math" panose="02040503050406030204" pitchFamily="18" charset="0"/>
                                    <a:cs typeface="Times New Roman" pitchFamily="18" charset="0"/>
                                  </a:rPr>
                                  <m:t>2</m:t>
                                </m:r>
                              </m:sup>
                            </m:sSup>
                          </m:den>
                        </m:f>
                      </m:e>
                    </m:d>
                    <m:r>
                      <a:rPr lang="es-CO" sz="1800" b="1" i="0" smtClean="0">
                        <a:latin typeface="Cambria Math" panose="02040503050406030204" pitchFamily="18" charset="0"/>
                      </a:rPr>
                      <m:t>𝐈</m:t>
                    </m:r>
                  </m:oMath>
                </a14:m>
                <a:r>
                  <a:rPr lang="es-CO" sz="1800" b="1" dirty="0"/>
                  <a:t> </a:t>
                </a:r>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r>
                  <a:rPr lang="es-CO" sz="1800" dirty="0"/>
                  <a:t>Como </a:t>
                </a:r>
                <a14:m>
                  <m:oMath xmlns:m="http://schemas.openxmlformats.org/officeDocument/2006/math">
                    <m:d>
                      <m:dPr>
                        <m:begChr m:val="|"/>
                        <m:endChr m:val="|"/>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l-GR" sz="1800" b="1" i="1">
                                <a:latin typeface="Cambria Math"/>
                                <a:ea typeface="Cambria Math"/>
                              </a:rPr>
                              <m:t>𝜮</m:t>
                            </m:r>
                          </m:e>
                          <m:sub>
                            <m:r>
                              <a:rPr lang="es-CO" sz="1800" i="1">
                                <a:latin typeface="Cambria Math"/>
                              </a:rPr>
                              <m:t>𝑖</m:t>
                            </m:r>
                          </m:sub>
                        </m:sSub>
                      </m:e>
                    </m:d>
                  </m:oMath>
                </a14:m>
                <a:r>
                  <a:rPr lang="es-CO" sz="1800" dirty="0"/>
                  <a:t> no depende de </a:t>
                </a:r>
                <a14:m>
                  <m:oMath xmlns:m="http://schemas.openxmlformats.org/officeDocument/2006/math">
                    <m:r>
                      <a:rPr lang="es-CO" sz="1800" i="1" dirty="0" smtClean="0">
                        <a:latin typeface="Cambria Math" panose="02040503050406030204" pitchFamily="18" charset="0"/>
                      </a:rPr>
                      <m:t>𝑖</m:t>
                    </m:r>
                  </m:oMath>
                </a14:m>
                <a:r>
                  <a:rPr lang="es-CO" sz="1800" dirty="0"/>
                  <a:t> (la clase), al igual que el término </a:t>
                </a:r>
                <a14:m>
                  <m:oMath xmlns:m="http://schemas.openxmlformats.org/officeDocument/2006/math">
                    <m:f>
                      <m:fPr>
                        <m:ctrlPr>
                          <a:rPr lang="es-CO" sz="1800" i="1">
                            <a:latin typeface="Cambria Math" panose="02040503050406030204" pitchFamily="18" charset="0"/>
                          </a:rPr>
                        </m:ctrlPr>
                      </m:fPr>
                      <m:num>
                        <m:r>
                          <a:rPr lang="es-CO" sz="1800" i="1">
                            <a:latin typeface="Cambria Math" panose="02040503050406030204" pitchFamily="18" charset="0"/>
                          </a:rPr>
                          <m:t>𝑑</m:t>
                        </m:r>
                      </m:num>
                      <m:den>
                        <m:r>
                          <a:rPr lang="es-CO" sz="1800" i="1">
                            <a:latin typeface="Cambria Math" panose="02040503050406030204" pitchFamily="18" charset="0"/>
                          </a:rPr>
                          <m:t>2</m:t>
                        </m:r>
                      </m:den>
                    </m:f>
                    <m:func>
                      <m:funcPr>
                        <m:ctrlPr>
                          <a:rPr lang="es-CO" sz="1800" i="1">
                            <a:latin typeface="Cambria Math" panose="02040503050406030204" pitchFamily="18" charset="0"/>
                          </a:rPr>
                        </m:ctrlPr>
                      </m:funcPr>
                      <m:fName>
                        <m:r>
                          <m:rPr>
                            <m:sty m:val="p"/>
                          </m:rPr>
                          <a:rPr lang="es-CO" sz="1800">
                            <a:latin typeface="Cambria Math" panose="02040503050406030204" pitchFamily="18" charset="0"/>
                          </a:rPr>
                          <m:t>ln</m:t>
                        </m:r>
                      </m:fName>
                      <m:e>
                        <m:d>
                          <m:dPr>
                            <m:ctrlPr>
                              <a:rPr lang="es-CO" sz="1800" i="1">
                                <a:latin typeface="Cambria Math" panose="02040503050406030204" pitchFamily="18" charset="0"/>
                              </a:rPr>
                            </m:ctrlPr>
                          </m:dPr>
                          <m:e>
                            <m:r>
                              <a:rPr lang="es-CO" sz="1800" i="1">
                                <a:latin typeface="Cambria Math" panose="02040503050406030204" pitchFamily="18" charset="0"/>
                              </a:rPr>
                              <m:t>2</m:t>
                            </m:r>
                            <m:r>
                              <a:rPr lang="es-CO" sz="1800" i="1">
                                <a:latin typeface="Cambria Math" panose="02040503050406030204" pitchFamily="18" charset="0"/>
                                <a:ea typeface="Cambria Math" panose="02040503050406030204" pitchFamily="18" charset="0"/>
                              </a:rPr>
                              <m:t>𝜋</m:t>
                            </m:r>
                          </m:e>
                        </m:d>
                      </m:e>
                    </m:func>
                  </m:oMath>
                </a14:m>
                <a:r>
                  <a:rPr lang="es-CO" sz="1800" dirty="0"/>
                  <a:t>, entonces se toman como constantes aditivas que se pueden ignorar. Así la función discriminante de cada clase es:</a:t>
                </a:r>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800" i="1">
                              <a:latin typeface="Cambria Math" panose="02040503050406030204" pitchFamily="18" charset="0"/>
                            </a:rPr>
                          </m:ctrlPr>
                        </m:sSubPr>
                        <m:e>
                          <m:r>
                            <a:rPr lang="es-CO" sz="1800" i="1">
                              <a:latin typeface="Cambria Math" panose="02040503050406030204" pitchFamily="18" charset="0"/>
                            </a:rPr>
                            <m:t>h</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r>
                        <a:rPr lang="es-CO" sz="1800" i="1">
                          <a:latin typeface="Cambria Math"/>
                        </a:rPr>
                        <m:t>=</m:t>
                      </m:r>
                      <m:f>
                        <m:fPr>
                          <m:ctrlPr>
                            <a:rPr lang="es-CO" sz="1800" i="1" smtClean="0">
                              <a:latin typeface="Cambria Math" panose="02040503050406030204" pitchFamily="18" charset="0"/>
                            </a:rPr>
                          </m:ctrlPr>
                        </m:fPr>
                        <m:num>
                          <m:sSup>
                            <m:sSupPr>
                              <m:ctrlPr>
                                <a:rPr lang="es-CO" sz="1800" i="1" smtClean="0">
                                  <a:latin typeface="Cambria Math" panose="02040503050406030204" pitchFamily="18" charset="0"/>
                                </a:rPr>
                              </m:ctrlPr>
                            </m:sSupPr>
                            <m:e>
                              <m:r>
                                <a:rPr lang="es-CO" sz="1800" i="1">
                                  <a:latin typeface="Cambria Math" panose="02040503050406030204" pitchFamily="18" charset="0"/>
                                </a:rPr>
                                <m:t>−</m:t>
                              </m:r>
                              <m:d>
                                <m:dPr>
                                  <m:begChr m:val="‖"/>
                                  <m:endChr m:val="‖"/>
                                  <m:ctrlPr>
                                    <a:rPr lang="es-CO" sz="1800" i="1">
                                      <a:latin typeface="Cambria Math" panose="02040503050406030204" pitchFamily="18" charset="0"/>
                                    </a:rPr>
                                  </m:ctrlPr>
                                </m:dPr>
                                <m:e>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e>
                              </m:d>
                            </m:e>
                            <m:sup>
                              <m:r>
                                <a:rPr lang="es-CO" sz="1800" b="0" i="1" smtClean="0">
                                  <a:latin typeface="Cambria Math" panose="02040503050406030204" pitchFamily="18" charset="0"/>
                                </a:rPr>
                                <m:t>2</m:t>
                              </m:r>
                            </m:sup>
                          </m:sSup>
                        </m:num>
                        <m:den>
                          <m:r>
                            <a:rPr lang="es-CO" sz="1800" b="0" i="1" smtClean="0">
                              <a:latin typeface="Cambria Math" panose="02040503050406030204" pitchFamily="18" charset="0"/>
                            </a:rPr>
                            <m:t>2</m:t>
                          </m:r>
                          <m:sSup>
                            <m:sSupPr>
                              <m:ctrlPr>
                                <a:rPr lang="es-CO" sz="1800" i="1">
                                  <a:solidFill>
                                    <a:srgbClr val="080808"/>
                                  </a:solidFill>
                                  <a:latin typeface="Cambria Math" panose="02040503050406030204" pitchFamily="18" charset="0"/>
                                  <a:ea typeface="Cambria Math" panose="02040503050406030204" pitchFamily="18" charset="0"/>
                                  <a:cs typeface="Times New Roman" pitchFamily="18" charset="0"/>
                                </a:rPr>
                              </m:ctrlPr>
                            </m:sSupPr>
                            <m:e>
                              <m:r>
                                <a:rPr lang="es-CO" sz="1800" i="1">
                                  <a:solidFill>
                                    <a:srgbClr val="080808"/>
                                  </a:solidFill>
                                  <a:latin typeface="Cambria Math" panose="02040503050406030204" pitchFamily="18" charset="0"/>
                                  <a:ea typeface="Cambria Math" panose="02040503050406030204" pitchFamily="18" charset="0"/>
                                  <a:cs typeface="Times New Roman" pitchFamily="18" charset="0"/>
                                </a:rPr>
                                <m:t>𝜎</m:t>
                              </m:r>
                            </m:e>
                            <m:sup>
                              <m:r>
                                <a:rPr lang="es-CO" sz="1800" i="1">
                                  <a:solidFill>
                                    <a:srgbClr val="080808"/>
                                  </a:solidFill>
                                  <a:latin typeface="Cambria Math" panose="02040503050406030204" pitchFamily="18" charset="0"/>
                                  <a:ea typeface="Cambria Math" panose="02040503050406030204" pitchFamily="18" charset="0"/>
                                  <a:cs typeface="Times New Roman" pitchFamily="18" charset="0"/>
                                </a:rPr>
                                <m:t>2</m:t>
                              </m:r>
                            </m:sup>
                          </m:sSup>
                        </m:den>
                      </m:f>
                      <m:r>
                        <a:rPr lang="es-CO" sz="1800" i="1">
                          <a:latin typeface="Cambria Math" panose="02040503050406030204" pitchFamily="18" charset="0"/>
                        </a:rPr>
                        <m:t>+</m:t>
                      </m:r>
                      <m:r>
                        <m:rPr>
                          <m:sty m:val="p"/>
                        </m:rPr>
                        <a:rPr lang="es-CO" sz="1800">
                          <a:latin typeface="Cambria Math"/>
                        </a:rPr>
                        <m:t>ln</m:t>
                      </m:r>
                      <m:r>
                        <a:rPr lang="es-CO" sz="1800" i="1">
                          <a:latin typeface="Cambria Math"/>
                        </a:rPr>
                        <m:t>⁡(</m:t>
                      </m:r>
                      <m:r>
                        <a:rPr lang="es-CO" sz="1800" i="1">
                          <a:latin typeface="Cambria Math"/>
                        </a:rPr>
                        <m:t>𝑃</m:t>
                      </m:r>
                      <m:r>
                        <a:rPr lang="es-CO" sz="1800" i="1">
                          <a:latin typeface="Cambria Math"/>
                        </a:rPr>
                        <m:t>(</m:t>
                      </m:r>
                      <m:sSub>
                        <m:sSubPr>
                          <m:ctrlPr>
                            <a:rPr lang="es-CO" sz="1800" i="1">
                              <a:latin typeface="Cambria Math" panose="02040503050406030204" pitchFamily="18" charset="0"/>
                            </a:rPr>
                          </m:ctrlPr>
                        </m:sSubPr>
                        <m:e>
                          <m:r>
                            <a:rPr lang="es-CO" sz="1800" i="1">
                              <a:latin typeface="Cambria Math" panose="02040503050406030204" pitchFamily="18" charset="0"/>
                            </a:rPr>
                            <m:t>𝑐</m:t>
                          </m:r>
                        </m:e>
                        <m:sub>
                          <m:r>
                            <a:rPr lang="es-CO" sz="1800" i="1">
                              <a:latin typeface="Cambria Math"/>
                            </a:rPr>
                            <m:t>𝑖</m:t>
                          </m:r>
                        </m:sub>
                      </m:sSub>
                      <m:r>
                        <a:rPr lang="es-CO" sz="1800" i="1">
                          <a:latin typeface="Cambria Math"/>
                        </a:rPr>
                        <m:t>))</m:t>
                      </m:r>
                    </m:oMath>
                  </m:oMathPara>
                </a14:m>
                <a:endParaRPr lang="es-CO" sz="1800" dirty="0"/>
              </a:p>
            </p:txBody>
          </p:sp>
        </mc:Choice>
        <mc:Fallback xmlns="">
          <p:sp>
            <p:nvSpPr>
              <p:cNvPr id="17" name="Marcador de contenido 2">
                <a:extLst>
                  <a:ext uri="{FF2B5EF4-FFF2-40B4-BE49-F238E27FC236}">
                    <a16:creationId xmlns:a16="http://schemas.microsoft.com/office/drawing/2014/main" id="{B495907E-F286-4981-B78A-995ABE64BDEF}"/>
                  </a:ext>
                </a:extLst>
              </p:cNvPr>
              <p:cNvSpPr txBox="1">
                <a:spLocks noRot="1" noChangeAspect="1" noMove="1" noResize="1" noEditPoints="1" noAdjustHandles="1" noChangeArrowheads="1" noChangeShapeType="1" noTextEdit="1"/>
              </p:cNvSpPr>
              <p:nvPr/>
            </p:nvSpPr>
            <p:spPr>
              <a:xfrm>
                <a:off x="5500468" y="839003"/>
                <a:ext cx="6485677" cy="5337961"/>
              </a:xfrm>
              <a:prstGeom prst="rect">
                <a:avLst/>
              </a:prstGeom>
              <a:blipFill>
                <a:blip r:embed="rId4"/>
                <a:stretch>
                  <a:fillRect l="-752" t="-457"/>
                </a:stretch>
              </a:blipFill>
            </p:spPr>
            <p:txBody>
              <a:bodyPr/>
              <a:lstStyle/>
              <a:p>
                <a:r>
                  <a:rPr lang="es-CO">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cxnSp>
        <p:nvCxnSpPr>
          <p:cNvPr id="10" name="Conector recto 9">
            <a:extLst>
              <a:ext uri="{FF2B5EF4-FFF2-40B4-BE49-F238E27FC236}">
                <a16:creationId xmlns:a16="http://schemas.microsoft.com/office/drawing/2014/main" id="{54DD462E-C51C-4B68-A706-1AF34416D800}"/>
              </a:ext>
            </a:extLst>
          </p:cNvPr>
          <p:cNvCxnSpPr/>
          <p:nvPr/>
        </p:nvCxnSpPr>
        <p:spPr>
          <a:xfrm>
            <a:off x="5125330" y="753409"/>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7C256512-1974-47C3-B429-A63778ED8019}"/>
              </a:ext>
            </a:extLst>
          </p:cNvPr>
          <p:cNvPicPr>
            <a:picLocks noChangeAspect="1"/>
          </p:cNvPicPr>
          <p:nvPr/>
        </p:nvPicPr>
        <p:blipFill>
          <a:blip r:embed="rId5"/>
          <a:stretch>
            <a:fillRect/>
          </a:stretch>
        </p:blipFill>
        <p:spPr>
          <a:xfrm>
            <a:off x="838200" y="2564794"/>
            <a:ext cx="3656080" cy="3960050"/>
          </a:xfrm>
          <a:prstGeom prst="rect">
            <a:avLst/>
          </a:prstGeom>
        </p:spPr>
      </p:pic>
    </p:spTree>
    <p:extLst>
      <p:ext uri="{BB962C8B-B14F-4D97-AF65-F5344CB8AC3E}">
        <p14:creationId xmlns:p14="http://schemas.microsoft.com/office/powerpoint/2010/main" val="141097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LDA &amp; QDA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1" y="1106312"/>
                <a:ext cx="11439816"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Caso 2: </a:t>
                </a:r>
                <a14:m>
                  <m:oMath xmlns:m="http://schemas.openxmlformats.org/officeDocument/2006/math">
                    <m:sSub>
                      <m:sSubPr>
                        <m:ctrlPr>
                          <a:rPr lang="es-CO" b="1" i="1">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𝚺</m:t>
                        </m:r>
                      </m:e>
                      <m:sub>
                        <m:r>
                          <a:rPr lang="es-CO" b="1" i="1">
                            <a:solidFill>
                              <a:srgbClr val="080808"/>
                            </a:solidFill>
                            <a:latin typeface="Cambria Math" panose="02040503050406030204" pitchFamily="18" charset="0"/>
                            <a:ea typeface="Cambria Math" panose="02040503050406030204" pitchFamily="18" charset="0"/>
                            <a:cs typeface="Times New Roman" pitchFamily="18" charset="0"/>
                          </a:rPr>
                          <m:t>𝒊</m:t>
                        </m:r>
                      </m:sub>
                    </m:sSub>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m:t>
                    </m:r>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𝚺</m:t>
                    </m:r>
                  </m:oMath>
                </a14:m>
                <a:r>
                  <a:rPr lang="es-CO" b="1" cap="small" dirty="0"/>
                  <a:t>  : </a:t>
                </a:r>
                <a:r>
                  <a:rPr lang="es-CO" dirty="0"/>
                  <a:t>Se asume que las </a:t>
                </a:r>
              </a:p>
              <a:p>
                <a:pPr marL="266700" indent="0" defTabSz="411163" eaLnBrk="0" hangingPunct="0">
                  <a:lnSpc>
                    <a:spcPct val="110000"/>
                  </a:lnSpc>
                  <a:spcBef>
                    <a:spcPts val="0"/>
                  </a:spcBef>
                  <a:buNone/>
                  <a:tabLst>
                    <a:tab pos="2239963" algn="l"/>
                  </a:tabLst>
                  <a:defRPr/>
                </a:pPr>
                <a:r>
                  <a:rPr lang="es-CO" dirty="0"/>
                  <a:t>matrices de covarianzas son iguales para</a:t>
                </a:r>
              </a:p>
              <a:p>
                <a:pPr marL="266700" indent="0" defTabSz="411163" eaLnBrk="0" hangingPunct="0">
                  <a:lnSpc>
                    <a:spcPct val="110000"/>
                  </a:lnSpc>
                  <a:spcBef>
                    <a:spcPts val="0"/>
                  </a:spcBef>
                  <a:buNone/>
                  <a:tabLst>
                    <a:tab pos="2239963" algn="l"/>
                  </a:tabLst>
                  <a:defRPr/>
                </a:pPr>
                <a:r>
                  <a:rPr lang="es-CO" dirty="0"/>
                  <a:t>todas las clases, pero es arbitraria</a:t>
                </a:r>
              </a:p>
              <a:p>
                <a:pPr marL="266700" indent="0" defTabSz="411163" eaLnBrk="0" hangingPunct="0">
                  <a:lnSpc>
                    <a:spcPct val="110000"/>
                  </a:lnSpc>
                  <a:spcBef>
                    <a:spcPts val="0"/>
                  </a:spcBef>
                  <a:buNone/>
                  <a:tabLst>
                    <a:tab pos="2239963" algn="l"/>
                  </a:tabLst>
                  <a:defRPr/>
                </a:pPr>
                <a:endParaRPr lang="es-CO" b="1" cap="small" dirty="0"/>
              </a:p>
              <a:p>
                <a:pPr marL="0" indent="0" defTabSz="411163" eaLnBrk="0" hangingPunct="0">
                  <a:lnSpc>
                    <a:spcPct val="110000"/>
                  </a:lnSpc>
                  <a:spcBef>
                    <a:spcPts val="600"/>
                  </a:spcBef>
                  <a:buNone/>
                  <a:tabLst>
                    <a:tab pos="2239963" algn="l"/>
                  </a:tabLst>
                  <a:defRPr/>
                </a:pPr>
                <a:endParaRPr lang="es-CO" dirty="0"/>
              </a:p>
              <a:p>
                <a:pPr marL="0" indent="0" defTabSz="411163" eaLnBrk="0" hangingPunct="0">
                  <a:lnSpc>
                    <a:spcPct val="110000"/>
                  </a:lnSpc>
                  <a:spcBef>
                    <a:spcPts val="600"/>
                  </a:spcBef>
                  <a:buNone/>
                  <a:tabLst>
                    <a:tab pos="2239963" algn="l"/>
                  </a:tabLst>
                  <a:defRPr/>
                </a:pPr>
                <a:endParaRPr lang="es-CO" sz="18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1" y="1106312"/>
                <a:ext cx="11439816" cy="5070652"/>
              </a:xfrm>
              <a:blipFill>
                <a:blip r:embed="rId3"/>
                <a:stretch>
                  <a:fillRect t="-361"/>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29</a:t>
            </a:fld>
            <a:endParaRPr lang="es-ES"/>
          </a:p>
        </p:txBody>
      </p:sp>
      <mc:AlternateContent xmlns:mc="http://schemas.openxmlformats.org/markup-compatibility/2006" xmlns:a14="http://schemas.microsoft.com/office/drawing/2010/main">
        <mc:Choice Requires="a14">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5500468" y="839003"/>
                <a:ext cx="6485677" cy="5337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11163" eaLnBrk="0" hangingPunct="0">
                  <a:lnSpc>
                    <a:spcPct val="110000"/>
                  </a:lnSpc>
                  <a:spcBef>
                    <a:spcPts val="600"/>
                  </a:spcBef>
                  <a:spcAft>
                    <a:spcPts val="600"/>
                  </a:spcAft>
                  <a:buNone/>
                  <a:tabLst>
                    <a:tab pos="2239963" algn="l"/>
                  </a:tabLst>
                  <a:defRPr/>
                </a:pPr>
                <a:r>
                  <a:rPr lang="es-CO" sz="1800" dirty="0"/>
                  <a:t>Partiendo de la ecuación:</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h</m:t>
                          </m:r>
                        </m:e>
                        <m:sub>
                          <m:r>
                            <a:rPr lang="es-CO" sz="1600" i="1">
                              <a:latin typeface="Cambria Math"/>
                            </a:rPr>
                            <m:t>𝑖</m:t>
                          </m:r>
                        </m:sub>
                      </m:sSub>
                      <m:d>
                        <m:dPr>
                          <m:ctrlPr>
                            <a:rPr lang="es-CO" sz="1600" i="1">
                              <a:latin typeface="Cambria Math" panose="02040503050406030204" pitchFamily="18" charset="0"/>
                            </a:rPr>
                          </m:ctrlPr>
                        </m:dPr>
                        <m:e>
                          <m:r>
                            <a:rPr lang="es-CO" sz="1600" i="1">
                              <a:latin typeface="Cambria Math"/>
                            </a:rPr>
                            <m:t>𝑥</m:t>
                          </m:r>
                        </m:e>
                      </m:d>
                      <m:r>
                        <a:rPr lang="es-CO" sz="1600" i="1">
                          <a:latin typeface="Cambria Math"/>
                        </a:rPr>
                        <m:t>=</m:t>
                      </m:r>
                      <m:r>
                        <a:rPr lang="es-CO" sz="1600" b="0" i="1" smtClean="0">
                          <a:latin typeface="Cambria Math" panose="02040503050406030204" pitchFamily="18" charset="0"/>
                        </a:rPr>
                        <m:t>−</m:t>
                      </m:r>
                      <m:f>
                        <m:fPr>
                          <m:ctrlPr>
                            <a:rPr lang="es-CO" sz="160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sSup>
                        <m:sSupPr>
                          <m:ctrlPr>
                            <a:rPr lang="es-CO" sz="1600" i="1">
                              <a:latin typeface="Cambria Math" panose="02040503050406030204" pitchFamily="18" charset="0"/>
                            </a:rPr>
                          </m:ctrlPr>
                        </m:sSupPr>
                        <m:e>
                          <m:d>
                            <m:dPr>
                              <m:ctrlPr>
                                <a:rPr lang="es-CO" sz="1600" b="1"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e>
                        <m:sup>
                          <m:r>
                            <a:rPr lang="es-CO" sz="1600" i="1">
                              <a:latin typeface="Cambria Math"/>
                            </a:rPr>
                            <m:t>𝑡</m:t>
                          </m:r>
                        </m:sup>
                      </m:sSup>
                      <m:sSubSup>
                        <m:sSubSupPr>
                          <m:ctrlPr>
                            <a:rPr lang="es-CO" sz="1600" i="1">
                              <a:latin typeface="Cambria Math" panose="02040503050406030204" pitchFamily="18" charset="0"/>
                            </a:rPr>
                          </m:ctrlPr>
                        </m:sSubSupPr>
                        <m:e>
                          <m:r>
                            <a:rPr lang="el-GR" sz="1600" b="1" i="1">
                              <a:latin typeface="Cambria Math"/>
                              <a:ea typeface="Cambria Math"/>
                            </a:rPr>
                            <m:t>𝜮</m:t>
                          </m:r>
                        </m:e>
                        <m:sub>
                          <m:r>
                            <a:rPr lang="es-CO" sz="1600" i="1">
                              <a:latin typeface="Cambria Math"/>
                            </a:rPr>
                            <m:t>𝑖</m:t>
                          </m:r>
                        </m:sub>
                        <m:sup>
                          <m:r>
                            <a:rPr lang="es-CO" sz="1600" i="1">
                              <a:latin typeface="Cambria Math"/>
                            </a:rPr>
                            <m:t>−1</m:t>
                          </m:r>
                        </m:sup>
                      </m:sSubSup>
                      <m:d>
                        <m:dPr>
                          <m:ctrlPr>
                            <a:rPr lang="es-CO" sz="1600"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𝑑</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r>
                                <a:rPr lang="es-CO" sz="1600" b="0" i="1" smtClean="0">
                                  <a:latin typeface="Cambria Math" panose="02040503050406030204" pitchFamily="18" charset="0"/>
                                </a:rPr>
                                <m:t>2</m:t>
                              </m:r>
                              <m:r>
                                <a:rPr lang="es-CO" sz="1600" b="0" i="1" smtClean="0">
                                  <a:latin typeface="Cambria Math" panose="02040503050406030204" pitchFamily="18" charset="0"/>
                                  <a:ea typeface="Cambria Math" panose="02040503050406030204" pitchFamily="18" charset="0"/>
                                </a:rPr>
                                <m:t>𝜋</m:t>
                              </m:r>
                            </m:e>
                          </m:d>
                        </m:e>
                      </m:func>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d>
                                <m:dPr>
                                  <m:begChr m:val="|"/>
                                  <m:endChr m:val="|"/>
                                  <m:ctrlPr>
                                    <a:rPr lang="es-CO" sz="1600" i="1">
                                      <a:latin typeface="Cambria Math" panose="02040503050406030204" pitchFamily="18" charset="0"/>
                                    </a:rPr>
                                  </m:ctrlPr>
                                </m:dPr>
                                <m:e>
                                  <m:sSub>
                                    <m:sSubPr>
                                      <m:ctrlPr>
                                        <a:rPr lang="es-CO" sz="1600" i="1">
                                          <a:latin typeface="Cambria Math" panose="02040503050406030204" pitchFamily="18" charset="0"/>
                                        </a:rPr>
                                      </m:ctrlPr>
                                    </m:sSubPr>
                                    <m:e>
                                      <m:r>
                                        <a:rPr lang="el-GR" sz="1600" b="1" i="1">
                                          <a:latin typeface="Cambria Math"/>
                                          <a:ea typeface="Cambria Math"/>
                                        </a:rPr>
                                        <m:t>𝜮</m:t>
                                      </m:r>
                                    </m:e>
                                    <m:sub>
                                      <m:r>
                                        <a:rPr lang="es-CO" sz="1600" i="1">
                                          <a:latin typeface="Cambria Math"/>
                                        </a:rPr>
                                        <m:t>𝑖</m:t>
                                      </m:r>
                                    </m:sub>
                                  </m:sSub>
                                </m:e>
                              </m:d>
                            </m:e>
                          </m:d>
                        </m:e>
                      </m:func>
                      <m:r>
                        <a:rPr lang="es-CO" sz="1600" b="0" i="1" smtClean="0">
                          <a:latin typeface="Cambria Math" panose="02040503050406030204" pitchFamily="18" charset="0"/>
                        </a:rPr>
                        <m:t>+</m:t>
                      </m:r>
                      <m:r>
                        <m:rPr>
                          <m:sty m:val="p"/>
                        </m:rPr>
                        <a:rPr lang="es-CO" sz="1600">
                          <a:latin typeface="Cambria Math"/>
                        </a:rPr>
                        <m:t>ln</m:t>
                      </m:r>
                      <m:r>
                        <a:rPr lang="es-CO" sz="1600" i="1">
                          <a:latin typeface="Cambria Math"/>
                        </a:rPr>
                        <m:t>⁡(</m:t>
                      </m:r>
                      <m:r>
                        <a:rPr lang="es-CO" sz="1600" i="1">
                          <a:latin typeface="Cambria Math"/>
                        </a:rPr>
                        <m:t>𝑃</m:t>
                      </m:r>
                      <m:r>
                        <a:rPr lang="es-CO" sz="1600" i="1">
                          <a:latin typeface="Cambria Math"/>
                        </a:rPr>
                        <m:t>(</m:t>
                      </m:r>
                      <m:sSub>
                        <m:sSubPr>
                          <m:ctrlPr>
                            <a:rPr lang="es-CO" sz="1600" i="1">
                              <a:latin typeface="Cambria Math" panose="02040503050406030204" pitchFamily="18" charset="0"/>
                            </a:rPr>
                          </m:ctrlPr>
                        </m:sSubPr>
                        <m:e>
                          <m:r>
                            <a:rPr lang="es-CO" sz="1600" i="1">
                              <a:latin typeface="Cambria Math" panose="02040503050406030204" pitchFamily="18" charset="0"/>
                            </a:rPr>
                            <m:t>𝑐</m:t>
                          </m:r>
                        </m:e>
                        <m:sub>
                          <m:r>
                            <a:rPr lang="es-CO" sz="1600" i="1">
                              <a:latin typeface="Cambria Math"/>
                            </a:rPr>
                            <m:t>𝑖</m:t>
                          </m:r>
                        </m:sub>
                      </m:sSub>
                      <m:r>
                        <a:rPr lang="es-CO" sz="1600" i="1">
                          <a:latin typeface="Cambria Math"/>
                        </a:rPr>
                        <m:t>))</m:t>
                      </m:r>
                    </m:oMath>
                  </m:oMathPara>
                </a14:m>
                <a:endParaRPr lang="es-CO" sz="1600" dirty="0"/>
              </a:p>
              <a:p>
                <a:pPr marL="0" indent="0" defTabSz="411163" eaLnBrk="0" hangingPunct="0">
                  <a:lnSpc>
                    <a:spcPct val="110000"/>
                  </a:lnSpc>
                  <a:spcBef>
                    <a:spcPts val="600"/>
                  </a:spcBef>
                  <a:buNone/>
                  <a:tabLst>
                    <a:tab pos="2239963" algn="l"/>
                  </a:tabLst>
                  <a:defRPr/>
                </a:pPr>
                <a:endParaRPr lang="es-CO" sz="1600" dirty="0"/>
              </a:p>
              <a:p>
                <a:pPr marL="0" indent="0" defTabSz="411163" eaLnBrk="0" hangingPunct="0">
                  <a:lnSpc>
                    <a:spcPct val="110000"/>
                  </a:lnSpc>
                  <a:spcBef>
                    <a:spcPts val="600"/>
                  </a:spcBef>
                  <a:buNone/>
                  <a:tabLst>
                    <a:tab pos="2239963" algn="l"/>
                  </a:tabLst>
                  <a:defRPr/>
                </a:pPr>
                <a:r>
                  <a:rPr lang="es-CO" sz="1800" dirty="0"/>
                  <a:t>Con el supuesto anterior tenemos que </a:t>
                </a:r>
                <a14:m>
                  <m:oMath xmlns:m="http://schemas.openxmlformats.org/officeDocument/2006/math">
                    <m:d>
                      <m:dPr>
                        <m:begChr m:val="|"/>
                        <m:endChr m:val="|"/>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l-GR" sz="1800" b="1" i="1">
                                <a:latin typeface="Cambria Math"/>
                                <a:ea typeface="Cambria Math"/>
                              </a:rPr>
                              <m:t>𝜮</m:t>
                            </m:r>
                          </m:e>
                          <m:sub>
                            <m:r>
                              <a:rPr lang="es-CO" sz="1800" i="1">
                                <a:latin typeface="Cambria Math"/>
                              </a:rPr>
                              <m:t>𝑖</m:t>
                            </m:r>
                          </m:sub>
                        </m:sSub>
                      </m:e>
                    </m:d>
                  </m:oMath>
                </a14:m>
                <a:r>
                  <a:rPr lang="es-CO" sz="1800" dirty="0"/>
                  <a:t> no depende de </a:t>
                </a:r>
                <a14:m>
                  <m:oMath xmlns:m="http://schemas.openxmlformats.org/officeDocument/2006/math">
                    <m:r>
                      <a:rPr lang="es-CO" sz="1800" i="1" dirty="0" smtClean="0">
                        <a:latin typeface="Cambria Math" panose="02040503050406030204" pitchFamily="18" charset="0"/>
                      </a:rPr>
                      <m:t>𝑖</m:t>
                    </m:r>
                  </m:oMath>
                </a14:m>
                <a:r>
                  <a:rPr lang="es-CO" sz="1800" dirty="0"/>
                  <a:t> (la clase), al igual que el término </a:t>
                </a:r>
                <a14:m>
                  <m:oMath xmlns:m="http://schemas.openxmlformats.org/officeDocument/2006/math">
                    <m:f>
                      <m:fPr>
                        <m:ctrlPr>
                          <a:rPr lang="es-CO" sz="1800" i="1">
                            <a:latin typeface="Cambria Math" panose="02040503050406030204" pitchFamily="18" charset="0"/>
                          </a:rPr>
                        </m:ctrlPr>
                      </m:fPr>
                      <m:num>
                        <m:r>
                          <a:rPr lang="es-CO" sz="1800" i="1">
                            <a:latin typeface="Cambria Math" panose="02040503050406030204" pitchFamily="18" charset="0"/>
                          </a:rPr>
                          <m:t>𝑑</m:t>
                        </m:r>
                      </m:num>
                      <m:den>
                        <m:r>
                          <a:rPr lang="es-CO" sz="1800" i="1">
                            <a:latin typeface="Cambria Math" panose="02040503050406030204" pitchFamily="18" charset="0"/>
                          </a:rPr>
                          <m:t>2</m:t>
                        </m:r>
                      </m:den>
                    </m:f>
                    <m:func>
                      <m:funcPr>
                        <m:ctrlPr>
                          <a:rPr lang="es-CO" sz="1800" i="1">
                            <a:latin typeface="Cambria Math" panose="02040503050406030204" pitchFamily="18" charset="0"/>
                          </a:rPr>
                        </m:ctrlPr>
                      </m:funcPr>
                      <m:fName>
                        <m:r>
                          <m:rPr>
                            <m:sty m:val="p"/>
                          </m:rPr>
                          <a:rPr lang="es-CO" sz="1800">
                            <a:latin typeface="Cambria Math" panose="02040503050406030204" pitchFamily="18" charset="0"/>
                          </a:rPr>
                          <m:t>ln</m:t>
                        </m:r>
                      </m:fName>
                      <m:e>
                        <m:d>
                          <m:dPr>
                            <m:ctrlPr>
                              <a:rPr lang="es-CO" sz="1800" i="1">
                                <a:latin typeface="Cambria Math" panose="02040503050406030204" pitchFamily="18" charset="0"/>
                              </a:rPr>
                            </m:ctrlPr>
                          </m:dPr>
                          <m:e>
                            <m:r>
                              <a:rPr lang="es-CO" sz="1800" i="1">
                                <a:latin typeface="Cambria Math" panose="02040503050406030204" pitchFamily="18" charset="0"/>
                              </a:rPr>
                              <m:t>2</m:t>
                            </m:r>
                            <m:r>
                              <a:rPr lang="es-CO" sz="1800" i="1">
                                <a:latin typeface="Cambria Math" panose="02040503050406030204" pitchFamily="18" charset="0"/>
                                <a:ea typeface="Cambria Math" panose="02040503050406030204" pitchFamily="18" charset="0"/>
                              </a:rPr>
                              <m:t>𝜋</m:t>
                            </m:r>
                          </m:e>
                        </m:d>
                      </m:e>
                    </m:func>
                  </m:oMath>
                </a14:m>
                <a:r>
                  <a:rPr lang="es-CO" sz="1800" dirty="0"/>
                  <a:t>, entonces se toman como constantes aditivas que se pueden ignorar. Así la función discriminante de cada clase es:</a:t>
                </a:r>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800" i="1">
                              <a:latin typeface="Cambria Math" panose="02040503050406030204" pitchFamily="18" charset="0"/>
                            </a:rPr>
                          </m:ctrlPr>
                        </m:sSubPr>
                        <m:e>
                          <m:r>
                            <a:rPr lang="es-CO" sz="1800" i="1">
                              <a:latin typeface="Cambria Math" panose="02040503050406030204" pitchFamily="18" charset="0"/>
                            </a:rPr>
                            <m:t>h</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r>
                        <a:rPr lang="es-CO" sz="1800" i="1">
                          <a:latin typeface="Cambria Math"/>
                        </a:rPr>
                        <m:t>=</m:t>
                      </m:r>
                      <m:r>
                        <a:rPr lang="es-CO" sz="1800" i="1">
                          <a:latin typeface="Cambria Math" panose="02040503050406030204" pitchFamily="18" charset="0"/>
                        </a:rPr>
                        <m:t>−</m:t>
                      </m:r>
                      <m:f>
                        <m:fPr>
                          <m:ctrlPr>
                            <a:rPr lang="es-CO" sz="1800" i="1">
                              <a:latin typeface="Cambria Math" panose="02040503050406030204" pitchFamily="18" charset="0"/>
                            </a:rPr>
                          </m:ctrlPr>
                        </m:fPr>
                        <m:num>
                          <m:r>
                            <a:rPr lang="es-CO" sz="1800" i="1">
                              <a:latin typeface="Cambria Math" panose="02040503050406030204" pitchFamily="18" charset="0"/>
                            </a:rPr>
                            <m:t>1</m:t>
                          </m:r>
                        </m:num>
                        <m:den>
                          <m:r>
                            <a:rPr lang="es-CO" sz="1800" i="1">
                              <a:latin typeface="Cambria Math" panose="02040503050406030204" pitchFamily="18" charset="0"/>
                            </a:rPr>
                            <m:t>2</m:t>
                          </m:r>
                        </m:den>
                      </m:f>
                      <m:sSup>
                        <m:sSupPr>
                          <m:ctrlPr>
                            <a:rPr lang="es-CO" sz="1800" i="1">
                              <a:latin typeface="Cambria Math" panose="02040503050406030204" pitchFamily="18" charset="0"/>
                            </a:rPr>
                          </m:ctrlPr>
                        </m:sSupPr>
                        <m:e>
                          <m:d>
                            <m:dPr>
                              <m:ctrlPr>
                                <a:rPr lang="es-CO" sz="1800" b="1" i="1">
                                  <a:latin typeface="Cambria Math" panose="02040503050406030204" pitchFamily="18" charset="0"/>
                                </a:rPr>
                              </m:ctrlPr>
                            </m:dPr>
                            <m:e>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e>
                          </m:d>
                        </m:e>
                        <m:sup>
                          <m:r>
                            <a:rPr lang="es-CO" sz="1800" i="1">
                              <a:latin typeface="Cambria Math"/>
                            </a:rPr>
                            <m:t>𝑡</m:t>
                          </m:r>
                        </m:sup>
                      </m:sSup>
                      <m:sSubSup>
                        <m:sSubSupPr>
                          <m:ctrlPr>
                            <a:rPr lang="es-CO" sz="1800" i="1">
                              <a:latin typeface="Cambria Math" panose="02040503050406030204" pitchFamily="18" charset="0"/>
                            </a:rPr>
                          </m:ctrlPr>
                        </m:sSubSupPr>
                        <m:e>
                          <m:r>
                            <a:rPr lang="el-GR" sz="1800" b="1" i="1">
                              <a:latin typeface="Cambria Math"/>
                              <a:ea typeface="Cambria Math"/>
                            </a:rPr>
                            <m:t>𝜮</m:t>
                          </m:r>
                        </m:e>
                        <m:sub>
                          <m:r>
                            <a:rPr lang="es-CO" sz="1800" i="1">
                              <a:latin typeface="Cambria Math"/>
                            </a:rPr>
                            <m:t>𝑖</m:t>
                          </m:r>
                        </m:sub>
                        <m:sup>
                          <m:r>
                            <a:rPr lang="es-CO" sz="1800" i="1">
                              <a:latin typeface="Cambria Math"/>
                            </a:rPr>
                            <m:t>−1</m:t>
                          </m:r>
                        </m:sup>
                      </m:sSubSup>
                      <m:d>
                        <m:dPr>
                          <m:ctrlPr>
                            <a:rPr lang="es-CO" sz="1800" i="1">
                              <a:latin typeface="Cambria Math" panose="02040503050406030204" pitchFamily="18" charset="0"/>
                            </a:rPr>
                          </m:ctrlPr>
                        </m:dPr>
                        <m:e>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e>
                      </m:d>
                      <m:r>
                        <a:rPr lang="es-CO" sz="1800" b="0" i="0" smtClean="0">
                          <a:latin typeface="Cambria Math" panose="02040503050406030204" pitchFamily="18" charset="0"/>
                          <a:ea typeface="Cambria Math"/>
                        </a:rPr>
                        <m:t>+</m:t>
                      </m:r>
                      <m:r>
                        <m:rPr>
                          <m:sty m:val="p"/>
                        </m:rPr>
                        <a:rPr lang="es-CO" sz="1800">
                          <a:latin typeface="Cambria Math"/>
                        </a:rPr>
                        <m:t>ln</m:t>
                      </m:r>
                      <m:r>
                        <a:rPr lang="es-CO" sz="1800" i="1">
                          <a:latin typeface="Cambria Math"/>
                        </a:rPr>
                        <m:t>⁡(</m:t>
                      </m:r>
                      <m:r>
                        <a:rPr lang="es-CO" sz="1800" i="1">
                          <a:latin typeface="Cambria Math"/>
                        </a:rPr>
                        <m:t>𝑃</m:t>
                      </m:r>
                      <m:r>
                        <a:rPr lang="es-CO" sz="1800" i="1">
                          <a:latin typeface="Cambria Math"/>
                        </a:rPr>
                        <m:t>(</m:t>
                      </m:r>
                      <m:sSub>
                        <m:sSubPr>
                          <m:ctrlPr>
                            <a:rPr lang="es-CO" sz="1800" i="1">
                              <a:latin typeface="Cambria Math" panose="02040503050406030204" pitchFamily="18" charset="0"/>
                            </a:rPr>
                          </m:ctrlPr>
                        </m:sSubPr>
                        <m:e>
                          <m:r>
                            <a:rPr lang="es-CO" sz="1800" i="1">
                              <a:latin typeface="Cambria Math" panose="02040503050406030204" pitchFamily="18" charset="0"/>
                            </a:rPr>
                            <m:t>𝑐</m:t>
                          </m:r>
                        </m:e>
                        <m:sub>
                          <m:r>
                            <a:rPr lang="es-CO" sz="1800" i="1">
                              <a:latin typeface="Cambria Math"/>
                            </a:rPr>
                            <m:t>𝑖</m:t>
                          </m:r>
                        </m:sub>
                      </m:sSub>
                      <m:r>
                        <a:rPr lang="es-CO" sz="1800" i="1">
                          <a:latin typeface="Cambria Math"/>
                        </a:rPr>
                        <m:t>))</m:t>
                      </m:r>
                    </m:oMath>
                  </m:oMathPara>
                </a14:m>
                <a:endParaRPr lang="es-CO" sz="1800" dirty="0"/>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r>
                  <a:rPr lang="es-CO" sz="1800" dirty="0"/>
                  <a:t>Esta función aún sigue siendo lineal y está basada en el cuadrado de la distancia </a:t>
                </a:r>
                <a:r>
                  <a:rPr lang="es-CO" sz="1800" dirty="0" err="1"/>
                  <a:t>Mahalanobis</a:t>
                </a:r>
                <a:r>
                  <a:rPr lang="es-CO" sz="1800" dirty="0"/>
                  <a:t>.</a:t>
                </a:r>
              </a:p>
            </p:txBody>
          </p:sp>
        </mc:Choice>
        <mc:Fallback xmlns="">
          <p:sp>
            <p:nvSpPr>
              <p:cNvPr id="17" name="Marcador de contenido 2">
                <a:extLst>
                  <a:ext uri="{FF2B5EF4-FFF2-40B4-BE49-F238E27FC236}">
                    <a16:creationId xmlns:a16="http://schemas.microsoft.com/office/drawing/2014/main" id="{B495907E-F286-4981-B78A-995ABE64BDEF}"/>
                  </a:ext>
                </a:extLst>
              </p:cNvPr>
              <p:cNvSpPr txBox="1">
                <a:spLocks noRot="1" noChangeAspect="1" noMove="1" noResize="1" noEditPoints="1" noAdjustHandles="1" noChangeArrowheads="1" noChangeShapeType="1" noTextEdit="1"/>
              </p:cNvSpPr>
              <p:nvPr/>
            </p:nvSpPr>
            <p:spPr>
              <a:xfrm>
                <a:off x="5500468" y="839003"/>
                <a:ext cx="6485677" cy="5337961"/>
              </a:xfrm>
              <a:prstGeom prst="rect">
                <a:avLst/>
              </a:prstGeom>
              <a:blipFill>
                <a:blip r:embed="rId4"/>
                <a:stretch>
                  <a:fillRect l="-752" t="-457"/>
                </a:stretch>
              </a:blipFill>
            </p:spPr>
            <p:txBody>
              <a:bodyPr/>
              <a:lstStyle/>
              <a:p>
                <a:r>
                  <a:rPr lang="es-CO">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cxnSp>
        <p:nvCxnSpPr>
          <p:cNvPr id="10" name="Conector recto 9">
            <a:extLst>
              <a:ext uri="{FF2B5EF4-FFF2-40B4-BE49-F238E27FC236}">
                <a16:creationId xmlns:a16="http://schemas.microsoft.com/office/drawing/2014/main" id="{54DD462E-C51C-4B68-A706-1AF34416D800}"/>
              </a:ext>
            </a:extLst>
          </p:cNvPr>
          <p:cNvCxnSpPr/>
          <p:nvPr/>
        </p:nvCxnSpPr>
        <p:spPr>
          <a:xfrm>
            <a:off x="5125330" y="753409"/>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texto, mapa&#10;&#10;Descripción generada automáticamente">
            <a:extLst>
              <a:ext uri="{FF2B5EF4-FFF2-40B4-BE49-F238E27FC236}">
                <a16:creationId xmlns:a16="http://schemas.microsoft.com/office/drawing/2014/main" id="{ADECFC94-CAA2-4E69-81DE-2ED8230A45D4}"/>
              </a:ext>
            </a:extLst>
          </p:cNvPr>
          <p:cNvPicPr>
            <a:picLocks noChangeAspect="1"/>
          </p:cNvPicPr>
          <p:nvPr/>
        </p:nvPicPr>
        <p:blipFill rotWithShape="1">
          <a:blip r:embed="rId5">
            <a:extLst>
              <a:ext uri="{28A0092B-C50C-407E-A947-70E740481C1C}">
                <a14:useLocalDpi xmlns:a14="http://schemas.microsoft.com/office/drawing/2010/main" val="0"/>
              </a:ext>
            </a:extLst>
          </a:blip>
          <a:srcRect r="57279"/>
          <a:stretch/>
        </p:blipFill>
        <p:spPr>
          <a:xfrm>
            <a:off x="838200" y="2409351"/>
            <a:ext cx="3315603" cy="3880502"/>
          </a:xfrm>
          <a:prstGeom prst="rect">
            <a:avLst/>
          </a:prstGeom>
        </p:spPr>
      </p:pic>
    </p:spTree>
    <p:extLst>
      <p:ext uri="{BB962C8B-B14F-4D97-AF65-F5344CB8AC3E}">
        <p14:creationId xmlns:p14="http://schemas.microsoft.com/office/powerpoint/2010/main" val="37997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Contenido</a:t>
            </a:r>
            <a:endParaRPr lang="es-ES" dirty="0"/>
          </a:p>
        </p:txBody>
      </p:sp>
      <p:sp>
        <p:nvSpPr>
          <p:cNvPr id="3" name="Marcador de contenido 2"/>
          <p:cNvSpPr>
            <a:spLocks noGrp="1"/>
          </p:cNvSpPr>
          <p:nvPr>
            <p:ph idx="1"/>
          </p:nvPr>
        </p:nvSpPr>
        <p:spPr/>
        <p:txBody>
          <a:bodyPr/>
          <a:lstStyle/>
          <a:p>
            <a:pPr marL="457200" indent="-457200">
              <a:buAutoNum type="arabicPeriod"/>
            </a:pPr>
            <a:r>
              <a:rPr lang="es-CO" dirty="0"/>
              <a:t>Motivación</a:t>
            </a:r>
          </a:p>
          <a:p>
            <a:pPr marL="457200" indent="-457200">
              <a:buAutoNum type="arabicPeriod"/>
            </a:pPr>
            <a:r>
              <a:rPr lang="es-CO" dirty="0">
                <a:solidFill>
                  <a:schemeClr val="bg1">
                    <a:lumMod val="50000"/>
                  </a:schemeClr>
                </a:solidFill>
              </a:rPr>
              <a:t>Métodos de Aprendizaje de Máquina:</a:t>
            </a:r>
          </a:p>
          <a:p>
            <a:pPr marL="800100" lvl="1" indent="-342900">
              <a:buAutoNum type="alphaLcPeriod"/>
            </a:pPr>
            <a:r>
              <a:rPr lang="es-CO" dirty="0">
                <a:solidFill>
                  <a:schemeClr val="bg1">
                    <a:lumMod val="50000"/>
                  </a:schemeClr>
                </a:solidFill>
              </a:rPr>
              <a:t>Métodos Supervisados</a:t>
            </a:r>
          </a:p>
          <a:p>
            <a:pPr marL="800100" lvl="1" indent="-342900">
              <a:buAutoNum type="alphaLcPeriod"/>
            </a:pPr>
            <a:r>
              <a:rPr lang="es-CO" dirty="0">
                <a:solidFill>
                  <a:schemeClr val="bg1">
                    <a:lumMod val="50000"/>
                  </a:schemeClr>
                </a:solidFill>
              </a:rPr>
              <a:t>Métodos No Supervisado</a:t>
            </a:r>
          </a:p>
          <a:p>
            <a:pPr marL="457200" indent="-457200">
              <a:buAutoNum type="arabicPeriod"/>
            </a:pPr>
            <a:r>
              <a:rPr lang="es-CO" dirty="0">
                <a:solidFill>
                  <a:schemeClr val="bg1">
                    <a:lumMod val="50000"/>
                  </a:schemeClr>
                </a:solidFill>
              </a:rPr>
              <a:t>Regresión Lineal</a:t>
            </a:r>
          </a:p>
          <a:p>
            <a:pPr marL="457200" indent="-457200">
              <a:buAutoNum type="arabicPeriod"/>
            </a:pPr>
            <a:r>
              <a:rPr lang="es-CO" dirty="0"/>
              <a:t>Regresión Logística</a:t>
            </a:r>
          </a:p>
          <a:p>
            <a:pPr marL="457200" indent="-457200">
              <a:buAutoNum type="arabicPeriod"/>
            </a:pPr>
            <a:r>
              <a:rPr lang="es-CO" dirty="0" err="1"/>
              <a:t>Naïve</a:t>
            </a:r>
            <a:r>
              <a:rPr lang="es-CO" dirty="0"/>
              <a:t> </a:t>
            </a:r>
            <a:r>
              <a:rPr lang="es-CO" dirty="0" err="1"/>
              <a:t>Bayes</a:t>
            </a:r>
            <a:endParaRPr lang="es-CO" dirty="0"/>
          </a:p>
          <a:p>
            <a:pPr marL="457200" indent="-457200">
              <a:buAutoNum type="arabicPeriod"/>
            </a:pPr>
            <a:r>
              <a:rPr lang="es-CO" dirty="0"/>
              <a:t>LDA y QDA</a:t>
            </a:r>
          </a:p>
          <a:p>
            <a:pPr marL="457200" indent="-457200">
              <a:buAutoNum type="arabicPeriod"/>
            </a:pPr>
            <a:r>
              <a:rPr lang="es-CO" dirty="0"/>
              <a:t>Máquinas de Vectores de Soporte</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a:t>
            </a:fld>
            <a:endParaRPr lang="es-ES"/>
          </a:p>
        </p:txBody>
      </p:sp>
    </p:spTree>
    <p:extLst>
      <p:ext uri="{BB962C8B-B14F-4D97-AF65-F5344CB8AC3E}">
        <p14:creationId xmlns:p14="http://schemas.microsoft.com/office/powerpoint/2010/main" val="131983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LDA &amp; QDA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1" y="1106312"/>
                <a:ext cx="11439816"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Caso 3: </a:t>
                </a:r>
                <a14:m>
                  <m:oMath xmlns:m="http://schemas.openxmlformats.org/officeDocument/2006/math">
                    <m:sSub>
                      <m:sSubPr>
                        <m:ctrlPr>
                          <a:rPr lang="es-CO" b="1" i="1">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𝚺</m:t>
                        </m:r>
                      </m:e>
                      <m:sub>
                        <m:r>
                          <a:rPr lang="es-CO" b="1" i="1">
                            <a:solidFill>
                              <a:srgbClr val="080808"/>
                            </a:solidFill>
                            <a:latin typeface="Cambria Math" panose="02040503050406030204" pitchFamily="18" charset="0"/>
                            <a:ea typeface="Cambria Math" panose="02040503050406030204" pitchFamily="18" charset="0"/>
                            <a:cs typeface="Times New Roman" pitchFamily="18" charset="0"/>
                          </a:rPr>
                          <m:t>𝒊</m:t>
                        </m:r>
                      </m:sub>
                    </m:sSub>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m:t>
                    </m:r>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𝒂𝒓𝒃𝒊𝒕𝒓𝒂𝒓𝒊𝒂</m:t>
                    </m:r>
                  </m:oMath>
                </a14:m>
                <a:r>
                  <a:rPr lang="es-CO" b="1" cap="small" dirty="0" smtClean="0"/>
                  <a:t>: </a:t>
                </a:r>
                <a:r>
                  <a:rPr lang="es-CO" sz="1800" dirty="0"/>
                  <a:t>Se asume que </a:t>
                </a:r>
              </a:p>
              <a:p>
                <a:pPr marL="266700" indent="0" defTabSz="411163" eaLnBrk="0" hangingPunct="0">
                  <a:lnSpc>
                    <a:spcPct val="110000"/>
                  </a:lnSpc>
                  <a:spcBef>
                    <a:spcPts val="0"/>
                  </a:spcBef>
                  <a:buNone/>
                  <a:tabLst>
                    <a:tab pos="2239963" algn="l"/>
                  </a:tabLst>
                  <a:defRPr/>
                </a:pPr>
                <a:r>
                  <a:rPr lang="es-CO" sz="1800" dirty="0"/>
                  <a:t>las matrices de covarianzas son arbitrarias</a:t>
                </a:r>
              </a:p>
              <a:p>
                <a:pPr marL="266700" indent="0" defTabSz="411163" eaLnBrk="0" hangingPunct="0">
                  <a:lnSpc>
                    <a:spcPct val="110000"/>
                  </a:lnSpc>
                  <a:spcBef>
                    <a:spcPts val="0"/>
                  </a:spcBef>
                  <a:buNone/>
                  <a:tabLst>
                    <a:tab pos="2239963" algn="l"/>
                  </a:tabLst>
                  <a:defRPr/>
                </a:pPr>
                <a:r>
                  <a:rPr lang="es-CO" sz="1800" dirty="0"/>
                  <a:t>para todas las clases	</a:t>
                </a:r>
              </a:p>
              <a:p>
                <a:pPr marL="266700" indent="0" defTabSz="411163" eaLnBrk="0" hangingPunct="0">
                  <a:lnSpc>
                    <a:spcPct val="110000"/>
                  </a:lnSpc>
                  <a:spcBef>
                    <a:spcPts val="0"/>
                  </a:spcBef>
                  <a:buNone/>
                  <a:tabLst>
                    <a:tab pos="2239963" algn="l"/>
                  </a:tabLst>
                  <a:defRPr/>
                </a:pPr>
                <a:endParaRPr lang="es-CO" b="1" cap="small" dirty="0"/>
              </a:p>
              <a:p>
                <a:pPr marL="0" indent="0" defTabSz="411163" eaLnBrk="0" hangingPunct="0">
                  <a:lnSpc>
                    <a:spcPct val="110000"/>
                  </a:lnSpc>
                  <a:spcBef>
                    <a:spcPts val="600"/>
                  </a:spcBef>
                  <a:buNone/>
                  <a:tabLst>
                    <a:tab pos="2239963" algn="l"/>
                  </a:tabLst>
                  <a:defRPr/>
                </a:pPr>
                <a:endParaRPr lang="es-CO" dirty="0"/>
              </a:p>
              <a:p>
                <a:pPr marL="0" indent="0" defTabSz="411163" eaLnBrk="0" hangingPunct="0">
                  <a:lnSpc>
                    <a:spcPct val="110000"/>
                  </a:lnSpc>
                  <a:spcBef>
                    <a:spcPts val="600"/>
                  </a:spcBef>
                  <a:buNone/>
                  <a:tabLst>
                    <a:tab pos="2239963" algn="l"/>
                  </a:tabLst>
                  <a:defRPr/>
                </a:pPr>
                <a:endParaRPr lang="es-CO" sz="18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1" y="1106312"/>
                <a:ext cx="11439816" cy="5070652"/>
              </a:xfrm>
              <a:blipFill>
                <a:blip r:embed="rId3"/>
                <a:stretch>
                  <a:fillRect t="-361"/>
                </a:stretch>
              </a:blipFill>
            </p:spPr>
            <p:txBody>
              <a:bodyPr/>
              <a:lstStyle/>
              <a:p>
                <a:r>
                  <a:rPr lang="es-ES">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30</a:t>
            </a:fld>
            <a:endParaRPr lang="es-ES"/>
          </a:p>
        </p:txBody>
      </p:sp>
      <mc:AlternateContent xmlns:mc="http://schemas.openxmlformats.org/markup-compatibility/2006" xmlns:a14="http://schemas.microsoft.com/office/drawing/2010/main">
        <mc:Choice Requires="a14">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5500468" y="839003"/>
                <a:ext cx="6485677" cy="5337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11163" eaLnBrk="0" hangingPunct="0">
                  <a:lnSpc>
                    <a:spcPct val="110000"/>
                  </a:lnSpc>
                  <a:spcBef>
                    <a:spcPts val="600"/>
                  </a:spcBef>
                  <a:spcAft>
                    <a:spcPts val="600"/>
                  </a:spcAft>
                  <a:buNone/>
                  <a:tabLst>
                    <a:tab pos="2239963" algn="l"/>
                  </a:tabLst>
                  <a:defRPr/>
                </a:pPr>
                <a:r>
                  <a:rPr lang="es-CO" sz="1800" dirty="0"/>
                  <a:t>Partiendo de la ecuación:</a:t>
                </a:r>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h</m:t>
                          </m:r>
                        </m:e>
                        <m:sub>
                          <m:r>
                            <a:rPr lang="es-CO" sz="1600" i="1">
                              <a:latin typeface="Cambria Math"/>
                            </a:rPr>
                            <m:t>𝑖</m:t>
                          </m:r>
                        </m:sub>
                      </m:sSub>
                      <m:d>
                        <m:dPr>
                          <m:ctrlPr>
                            <a:rPr lang="es-CO" sz="1600" i="1">
                              <a:latin typeface="Cambria Math" panose="02040503050406030204" pitchFamily="18" charset="0"/>
                            </a:rPr>
                          </m:ctrlPr>
                        </m:dPr>
                        <m:e>
                          <m:r>
                            <a:rPr lang="es-CO" sz="1600" i="1">
                              <a:latin typeface="Cambria Math"/>
                            </a:rPr>
                            <m:t>𝑥</m:t>
                          </m:r>
                        </m:e>
                      </m:d>
                      <m:r>
                        <a:rPr lang="es-CO" sz="1600" i="1">
                          <a:latin typeface="Cambria Math"/>
                        </a:rPr>
                        <m:t>=</m:t>
                      </m:r>
                      <m:r>
                        <a:rPr lang="es-CO" sz="1600" b="0" i="1" smtClean="0">
                          <a:latin typeface="Cambria Math" panose="02040503050406030204" pitchFamily="18" charset="0"/>
                        </a:rPr>
                        <m:t>−</m:t>
                      </m:r>
                      <m:f>
                        <m:fPr>
                          <m:ctrlPr>
                            <a:rPr lang="es-CO" sz="160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sSup>
                        <m:sSupPr>
                          <m:ctrlPr>
                            <a:rPr lang="es-CO" sz="1600" i="1">
                              <a:latin typeface="Cambria Math" panose="02040503050406030204" pitchFamily="18" charset="0"/>
                            </a:rPr>
                          </m:ctrlPr>
                        </m:sSupPr>
                        <m:e>
                          <m:d>
                            <m:dPr>
                              <m:ctrlPr>
                                <a:rPr lang="es-CO" sz="1600" b="1"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e>
                        <m:sup>
                          <m:r>
                            <a:rPr lang="es-CO" sz="1600" i="1">
                              <a:latin typeface="Cambria Math"/>
                            </a:rPr>
                            <m:t>𝑡</m:t>
                          </m:r>
                        </m:sup>
                      </m:sSup>
                      <m:sSubSup>
                        <m:sSubSupPr>
                          <m:ctrlPr>
                            <a:rPr lang="es-CO" sz="1600" i="1">
                              <a:latin typeface="Cambria Math" panose="02040503050406030204" pitchFamily="18" charset="0"/>
                            </a:rPr>
                          </m:ctrlPr>
                        </m:sSubSupPr>
                        <m:e>
                          <m:r>
                            <a:rPr lang="el-GR" sz="1600" b="1" i="1">
                              <a:latin typeface="Cambria Math"/>
                              <a:ea typeface="Cambria Math"/>
                            </a:rPr>
                            <m:t>𝜮</m:t>
                          </m:r>
                        </m:e>
                        <m:sub>
                          <m:r>
                            <a:rPr lang="es-CO" sz="1600" i="1">
                              <a:latin typeface="Cambria Math"/>
                            </a:rPr>
                            <m:t>𝑖</m:t>
                          </m:r>
                        </m:sub>
                        <m:sup>
                          <m:r>
                            <a:rPr lang="es-CO" sz="1600" i="1">
                              <a:latin typeface="Cambria Math"/>
                            </a:rPr>
                            <m:t>−1</m:t>
                          </m:r>
                        </m:sup>
                      </m:sSubSup>
                      <m:d>
                        <m:dPr>
                          <m:ctrlPr>
                            <a:rPr lang="es-CO" sz="1600" i="1">
                              <a:latin typeface="Cambria Math" panose="02040503050406030204" pitchFamily="18" charset="0"/>
                            </a:rPr>
                          </m:ctrlPr>
                        </m:dPr>
                        <m:e>
                          <m:r>
                            <a:rPr lang="es-CO" sz="1600" b="1" i="1">
                              <a:latin typeface="Cambria Math"/>
                            </a:rPr>
                            <m:t>𝒙</m:t>
                          </m:r>
                          <m:r>
                            <a:rPr lang="es-CO" sz="1600" i="1">
                              <a:latin typeface="Cambria Math"/>
                            </a:rPr>
                            <m:t>−</m:t>
                          </m:r>
                          <m:sSub>
                            <m:sSubPr>
                              <m:ctrlPr>
                                <a:rPr lang="es-CO" sz="1600" i="1">
                                  <a:latin typeface="Cambria Math" panose="02040503050406030204" pitchFamily="18" charset="0"/>
                                  <a:ea typeface="Cambria Math"/>
                                </a:rPr>
                              </m:ctrlPr>
                            </m:sSubPr>
                            <m:e>
                              <m:r>
                                <a:rPr lang="es-CO" sz="1600" b="1" i="1">
                                  <a:latin typeface="Cambria Math"/>
                                  <a:ea typeface="Cambria Math"/>
                                </a:rPr>
                                <m:t>𝝁</m:t>
                              </m:r>
                            </m:e>
                            <m:sub>
                              <m:r>
                                <a:rPr lang="es-CO" sz="1600" i="1">
                                  <a:latin typeface="Cambria Math"/>
                                  <a:ea typeface="Cambria Math"/>
                                </a:rPr>
                                <m:t>𝑖</m:t>
                              </m:r>
                            </m:sub>
                          </m:sSub>
                        </m:e>
                      </m:d>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𝑑</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r>
                                <a:rPr lang="es-CO" sz="1600" b="0" i="1" smtClean="0">
                                  <a:latin typeface="Cambria Math" panose="02040503050406030204" pitchFamily="18" charset="0"/>
                                </a:rPr>
                                <m:t>2</m:t>
                              </m:r>
                              <m:r>
                                <a:rPr lang="es-CO" sz="1600" b="0" i="1" smtClean="0">
                                  <a:latin typeface="Cambria Math" panose="02040503050406030204" pitchFamily="18" charset="0"/>
                                  <a:ea typeface="Cambria Math" panose="02040503050406030204" pitchFamily="18" charset="0"/>
                                </a:rPr>
                                <m:t>𝜋</m:t>
                              </m:r>
                            </m:e>
                          </m:d>
                        </m:e>
                      </m:func>
                      <m:r>
                        <a:rPr lang="es-CO" sz="1600" b="0" i="1" smtClean="0">
                          <a:latin typeface="Cambria Math" panose="02040503050406030204" pitchFamily="18" charset="0"/>
                        </a:rPr>
                        <m:t>−</m:t>
                      </m:r>
                      <m:f>
                        <m:fPr>
                          <m:ctrlPr>
                            <a:rPr lang="es-CO" sz="1600" b="0" i="1" smtClean="0">
                              <a:latin typeface="Cambria Math" panose="02040503050406030204" pitchFamily="18" charset="0"/>
                            </a:rPr>
                          </m:ctrlPr>
                        </m:fPr>
                        <m:num>
                          <m:r>
                            <a:rPr lang="es-CO" sz="1600" b="0" i="1" smtClean="0">
                              <a:latin typeface="Cambria Math" panose="02040503050406030204" pitchFamily="18" charset="0"/>
                            </a:rPr>
                            <m:t>1</m:t>
                          </m:r>
                        </m:num>
                        <m:den>
                          <m:r>
                            <a:rPr lang="es-CO" sz="1600" b="0" i="1" smtClean="0">
                              <a:latin typeface="Cambria Math" panose="02040503050406030204" pitchFamily="18" charset="0"/>
                            </a:rPr>
                            <m:t>2</m:t>
                          </m:r>
                        </m:den>
                      </m:f>
                      <m:func>
                        <m:funcPr>
                          <m:ctrlPr>
                            <a:rPr lang="es-CO" sz="1600" b="0" i="1" smtClean="0">
                              <a:latin typeface="Cambria Math" panose="02040503050406030204" pitchFamily="18" charset="0"/>
                            </a:rPr>
                          </m:ctrlPr>
                        </m:funcPr>
                        <m:fName>
                          <m:r>
                            <m:rPr>
                              <m:sty m:val="p"/>
                            </m:rPr>
                            <a:rPr lang="es-CO" sz="1600" b="0" i="0" smtClean="0">
                              <a:latin typeface="Cambria Math" panose="02040503050406030204" pitchFamily="18" charset="0"/>
                            </a:rPr>
                            <m:t>ln</m:t>
                          </m:r>
                        </m:fName>
                        <m:e>
                          <m:d>
                            <m:dPr>
                              <m:ctrlPr>
                                <a:rPr lang="es-CO" sz="1600" b="0" i="1" smtClean="0">
                                  <a:latin typeface="Cambria Math" panose="02040503050406030204" pitchFamily="18" charset="0"/>
                                </a:rPr>
                              </m:ctrlPr>
                            </m:dPr>
                            <m:e>
                              <m:d>
                                <m:dPr>
                                  <m:begChr m:val="|"/>
                                  <m:endChr m:val="|"/>
                                  <m:ctrlPr>
                                    <a:rPr lang="es-CO" sz="1600" i="1">
                                      <a:latin typeface="Cambria Math" panose="02040503050406030204" pitchFamily="18" charset="0"/>
                                    </a:rPr>
                                  </m:ctrlPr>
                                </m:dPr>
                                <m:e>
                                  <m:sSub>
                                    <m:sSubPr>
                                      <m:ctrlPr>
                                        <a:rPr lang="es-CO" sz="1600" i="1">
                                          <a:latin typeface="Cambria Math" panose="02040503050406030204" pitchFamily="18" charset="0"/>
                                        </a:rPr>
                                      </m:ctrlPr>
                                    </m:sSubPr>
                                    <m:e>
                                      <m:r>
                                        <a:rPr lang="el-GR" sz="1600" b="1" i="1">
                                          <a:latin typeface="Cambria Math"/>
                                          <a:ea typeface="Cambria Math"/>
                                        </a:rPr>
                                        <m:t>𝜮</m:t>
                                      </m:r>
                                    </m:e>
                                    <m:sub>
                                      <m:r>
                                        <a:rPr lang="es-CO" sz="1600" i="1">
                                          <a:latin typeface="Cambria Math"/>
                                        </a:rPr>
                                        <m:t>𝑖</m:t>
                                      </m:r>
                                    </m:sub>
                                  </m:sSub>
                                </m:e>
                              </m:d>
                            </m:e>
                          </m:d>
                        </m:e>
                      </m:func>
                      <m:r>
                        <a:rPr lang="es-CO" sz="1600" b="0" i="1" smtClean="0">
                          <a:latin typeface="Cambria Math" panose="02040503050406030204" pitchFamily="18" charset="0"/>
                        </a:rPr>
                        <m:t>+</m:t>
                      </m:r>
                      <m:r>
                        <m:rPr>
                          <m:sty m:val="p"/>
                        </m:rPr>
                        <a:rPr lang="es-CO" sz="1600">
                          <a:latin typeface="Cambria Math"/>
                        </a:rPr>
                        <m:t>ln</m:t>
                      </m:r>
                      <m:r>
                        <a:rPr lang="es-CO" sz="1600" i="1">
                          <a:latin typeface="Cambria Math"/>
                        </a:rPr>
                        <m:t>⁡(</m:t>
                      </m:r>
                      <m:r>
                        <a:rPr lang="es-CO" sz="1600" i="1">
                          <a:latin typeface="Cambria Math"/>
                        </a:rPr>
                        <m:t>𝑃</m:t>
                      </m:r>
                      <m:r>
                        <a:rPr lang="es-CO" sz="1600" i="1">
                          <a:latin typeface="Cambria Math"/>
                        </a:rPr>
                        <m:t>(</m:t>
                      </m:r>
                      <m:sSub>
                        <m:sSubPr>
                          <m:ctrlPr>
                            <a:rPr lang="es-CO" sz="1600" i="1">
                              <a:latin typeface="Cambria Math" panose="02040503050406030204" pitchFamily="18" charset="0"/>
                            </a:rPr>
                          </m:ctrlPr>
                        </m:sSubPr>
                        <m:e>
                          <m:r>
                            <a:rPr lang="es-CO" sz="1600" i="1">
                              <a:latin typeface="Cambria Math" panose="02040503050406030204" pitchFamily="18" charset="0"/>
                            </a:rPr>
                            <m:t>𝑐</m:t>
                          </m:r>
                        </m:e>
                        <m:sub>
                          <m:r>
                            <a:rPr lang="es-CO" sz="1600" i="1">
                              <a:latin typeface="Cambria Math"/>
                            </a:rPr>
                            <m:t>𝑖</m:t>
                          </m:r>
                        </m:sub>
                      </m:sSub>
                      <m:r>
                        <a:rPr lang="es-CO" sz="1600" i="1">
                          <a:latin typeface="Cambria Math"/>
                        </a:rPr>
                        <m:t>))</m:t>
                      </m:r>
                    </m:oMath>
                  </m:oMathPara>
                </a14:m>
                <a:endParaRPr lang="es-CO" sz="1600" dirty="0"/>
              </a:p>
              <a:p>
                <a:pPr marL="0" indent="0" defTabSz="411163" eaLnBrk="0" hangingPunct="0">
                  <a:lnSpc>
                    <a:spcPct val="110000"/>
                  </a:lnSpc>
                  <a:spcBef>
                    <a:spcPts val="600"/>
                  </a:spcBef>
                  <a:buNone/>
                  <a:tabLst>
                    <a:tab pos="2239963" algn="l"/>
                  </a:tabLst>
                  <a:defRPr/>
                </a:pPr>
                <a:endParaRPr lang="es-CO" sz="1600" dirty="0"/>
              </a:p>
              <a:p>
                <a:pPr marL="0" indent="0" defTabSz="411163" eaLnBrk="0" hangingPunct="0">
                  <a:lnSpc>
                    <a:spcPct val="110000"/>
                  </a:lnSpc>
                  <a:spcBef>
                    <a:spcPts val="600"/>
                  </a:spcBef>
                  <a:buNone/>
                  <a:tabLst>
                    <a:tab pos="2239963" algn="l"/>
                  </a:tabLst>
                  <a:defRPr/>
                </a:pPr>
                <a:r>
                  <a:rPr lang="es-CO" sz="1800" dirty="0"/>
                  <a:t>En este caso el único término que puede ser ignorado es  </a:t>
                </a:r>
                <a14:m>
                  <m:oMath xmlns:m="http://schemas.openxmlformats.org/officeDocument/2006/math">
                    <m:f>
                      <m:fPr>
                        <m:ctrlPr>
                          <a:rPr lang="es-CO" sz="1800" i="1">
                            <a:latin typeface="Cambria Math" panose="02040503050406030204" pitchFamily="18" charset="0"/>
                          </a:rPr>
                        </m:ctrlPr>
                      </m:fPr>
                      <m:num>
                        <m:r>
                          <a:rPr lang="es-CO" sz="1800" i="1">
                            <a:latin typeface="Cambria Math" panose="02040503050406030204" pitchFamily="18" charset="0"/>
                          </a:rPr>
                          <m:t>𝑑</m:t>
                        </m:r>
                      </m:num>
                      <m:den>
                        <m:r>
                          <a:rPr lang="es-CO" sz="1800" i="1">
                            <a:latin typeface="Cambria Math" panose="02040503050406030204" pitchFamily="18" charset="0"/>
                          </a:rPr>
                          <m:t>2</m:t>
                        </m:r>
                      </m:den>
                    </m:f>
                    <m:func>
                      <m:funcPr>
                        <m:ctrlPr>
                          <a:rPr lang="es-CO" sz="1800" i="1">
                            <a:latin typeface="Cambria Math" panose="02040503050406030204" pitchFamily="18" charset="0"/>
                          </a:rPr>
                        </m:ctrlPr>
                      </m:funcPr>
                      <m:fName>
                        <m:r>
                          <m:rPr>
                            <m:sty m:val="p"/>
                          </m:rPr>
                          <a:rPr lang="es-CO" sz="1800">
                            <a:latin typeface="Cambria Math" panose="02040503050406030204" pitchFamily="18" charset="0"/>
                          </a:rPr>
                          <m:t>ln</m:t>
                        </m:r>
                      </m:fName>
                      <m:e>
                        <m:d>
                          <m:dPr>
                            <m:ctrlPr>
                              <a:rPr lang="es-CO" sz="1800" i="1">
                                <a:latin typeface="Cambria Math" panose="02040503050406030204" pitchFamily="18" charset="0"/>
                              </a:rPr>
                            </m:ctrlPr>
                          </m:dPr>
                          <m:e>
                            <m:r>
                              <a:rPr lang="es-CO" sz="1800" i="1">
                                <a:latin typeface="Cambria Math" panose="02040503050406030204" pitchFamily="18" charset="0"/>
                              </a:rPr>
                              <m:t>2</m:t>
                            </m:r>
                            <m:r>
                              <a:rPr lang="es-CO" sz="1800" i="1">
                                <a:latin typeface="Cambria Math" panose="02040503050406030204" pitchFamily="18" charset="0"/>
                                <a:ea typeface="Cambria Math" panose="02040503050406030204" pitchFamily="18" charset="0"/>
                              </a:rPr>
                              <m:t>𝜋</m:t>
                            </m:r>
                          </m:e>
                        </m:d>
                      </m:e>
                    </m:func>
                  </m:oMath>
                </a14:m>
                <a:r>
                  <a:rPr lang="es-CO" sz="1800" dirty="0"/>
                  <a:t>. Así la función discriminante de cada clase es:</a:t>
                </a:r>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14:m>
                  <m:oMathPara xmlns:m="http://schemas.openxmlformats.org/officeDocument/2006/math">
                    <m:oMathParaPr>
                      <m:jc m:val="centerGroup"/>
                    </m:oMathParaPr>
                    <m:oMath xmlns:m="http://schemas.openxmlformats.org/officeDocument/2006/math">
                      <m:sSub>
                        <m:sSubPr>
                          <m:ctrlPr>
                            <a:rPr lang="es-CO" sz="1800" i="1">
                              <a:latin typeface="Cambria Math" panose="02040503050406030204" pitchFamily="18" charset="0"/>
                            </a:rPr>
                          </m:ctrlPr>
                        </m:sSubPr>
                        <m:e>
                          <m:r>
                            <a:rPr lang="es-CO" sz="1800" i="1">
                              <a:latin typeface="Cambria Math" panose="02040503050406030204" pitchFamily="18" charset="0"/>
                            </a:rPr>
                            <m:t>h</m:t>
                          </m:r>
                        </m:e>
                        <m:sub>
                          <m:r>
                            <a:rPr lang="es-CO" sz="1800" i="1">
                              <a:latin typeface="Cambria Math"/>
                            </a:rPr>
                            <m:t>𝑖</m:t>
                          </m:r>
                        </m:sub>
                      </m:sSub>
                      <m:d>
                        <m:dPr>
                          <m:ctrlPr>
                            <a:rPr lang="es-CO" sz="1800" i="1">
                              <a:latin typeface="Cambria Math" panose="02040503050406030204" pitchFamily="18" charset="0"/>
                            </a:rPr>
                          </m:ctrlPr>
                        </m:dPr>
                        <m:e>
                          <m:r>
                            <a:rPr lang="es-CO" sz="1800" i="1">
                              <a:latin typeface="Cambria Math"/>
                            </a:rPr>
                            <m:t>𝑥</m:t>
                          </m:r>
                        </m:e>
                      </m:d>
                      <m:r>
                        <a:rPr lang="es-CO" sz="1800" i="1">
                          <a:latin typeface="Cambria Math"/>
                        </a:rPr>
                        <m:t>=</m:t>
                      </m:r>
                      <m:r>
                        <a:rPr lang="es-CO" sz="1800" i="1">
                          <a:latin typeface="Cambria Math" panose="02040503050406030204" pitchFamily="18" charset="0"/>
                        </a:rPr>
                        <m:t>−</m:t>
                      </m:r>
                      <m:f>
                        <m:fPr>
                          <m:ctrlPr>
                            <a:rPr lang="es-CO" sz="1800" i="1">
                              <a:latin typeface="Cambria Math" panose="02040503050406030204" pitchFamily="18" charset="0"/>
                            </a:rPr>
                          </m:ctrlPr>
                        </m:fPr>
                        <m:num>
                          <m:r>
                            <a:rPr lang="es-CO" sz="1800" i="1">
                              <a:latin typeface="Cambria Math" panose="02040503050406030204" pitchFamily="18" charset="0"/>
                            </a:rPr>
                            <m:t>1</m:t>
                          </m:r>
                        </m:num>
                        <m:den>
                          <m:r>
                            <a:rPr lang="es-CO" sz="1800" i="1">
                              <a:latin typeface="Cambria Math" panose="02040503050406030204" pitchFamily="18" charset="0"/>
                            </a:rPr>
                            <m:t>2</m:t>
                          </m:r>
                        </m:den>
                      </m:f>
                      <m:sSup>
                        <m:sSupPr>
                          <m:ctrlPr>
                            <a:rPr lang="es-CO" sz="1800" i="1">
                              <a:latin typeface="Cambria Math" panose="02040503050406030204" pitchFamily="18" charset="0"/>
                            </a:rPr>
                          </m:ctrlPr>
                        </m:sSupPr>
                        <m:e>
                          <m:d>
                            <m:dPr>
                              <m:ctrlPr>
                                <a:rPr lang="es-CO" sz="1800" b="1" i="1">
                                  <a:latin typeface="Cambria Math" panose="02040503050406030204" pitchFamily="18" charset="0"/>
                                </a:rPr>
                              </m:ctrlPr>
                            </m:dPr>
                            <m:e>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e>
                          </m:d>
                        </m:e>
                        <m:sup>
                          <m:r>
                            <a:rPr lang="es-CO" sz="1800" i="1">
                              <a:latin typeface="Cambria Math"/>
                            </a:rPr>
                            <m:t>𝑡</m:t>
                          </m:r>
                        </m:sup>
                      </m:sSup>
                      <m:sSubSup>
                        <m:sSubSupPr>
                          <m:ctrlPr>
                            <a:rPr lang="es-CO" sz="1800" i="1">
                              <a:latin typeface="Cambria Math" panose="02040503050406030204" pitchFamily="18" charset="0"/>
                            </a:rPr>
                          </m:ctrlPr>
                        </m:sSubSupPr>
                        <m:e>
                          <m:r>
                            <a:rPr lang="el-GR" sz="1800" b="1" i="1">
                              <a:latin typeface="Cambria Math"/>
                              <a:ea typeface="Cambria Math"/>
                            </a:rPr>
                            <m:t>𝜮</m:t>
                          </m:r>
                        </m:e>
                        <m:sub>
                          <m:r>
                            <a:rPr lang="es-CO" sz="1800" i="1">
                              <a:latin typeface="Cambria Math"/>
                            </a:rPr>
                            <m:t>𝑖</m:t>
                          </m:r>
                        </m:sub>
                        <m:sup>
                          <m:r>
                            <a:rPr lang="es-CO" sz="1800" i="1">
                              <a:latin typeface="Cambria Math"/>
                            </a:rPr>
                            <m:t>−1</m:t>
                          </m:r>
                        </m:sup>
                      </m:sSubSup>
                      <m:d>
                        <m:dPr>
                          <m:ctrlPr>
                            <a:rPr lang="es-CO" sz="1800" i="1">
                              <a:latin typeface="Cambria Math" panose="02040503050406030204" pitchFamily="18" charset="0"/>
                            </a:rPr>
                          </m:ctrlPr>
                        </m:dPr>
                        <m:e>
                          <m:r>
                            <a:rPr lang="es-CO" sz="1800" b="1" i="1">
                              <a:latin typeface="Cambria Math"/>
                            </a:rPr>
                            <m:t>𝒙</m:t>
                          </m:r>
                          <m:r>
                            <a:rPr lang="es-CO" sz="1800" i="1">
                              <a:latin typeface="Cambria Math"/>
                            </a:rPr>
                            <m:t>−</m:t>
                          </m:r>
                          <m:sSub>
                            <m:sSubPr>
                              <m:ctrlPr>
                                <a:rPr lang="es-CO" sz="1800" i="1">
                                  <a:latin typeface="Cambria Math" panose="02040503050406030204" pitchFamily="18" charset="0"/>
                                  <a:ea typeface="Cambria Math"/>
                                </a:rPr>
                              </m:ctrlPr>
                            </m:sSubPr>
                            <m:e>
                              <m:r>
                                <a:rPr lang="es-CO" sz="1800" b="1" i="1">
                                  <a:latin typeface="Cambria Math"/>
                                  <a:ea typeface="Cambria Math"/>
                                </a:rPr>
                                <m:t>𝝁</m:t>
                              </m:r>
                            </m:e>
                            <m:sub>
                              <m:r>
                                <a:rPr lang="es-CO" sz="1800" i="1">
                                  <a:latin typeface="Cambria Math"/>
                                  <a:ea typeface="Cambria Math"/>
                                </a:rPr>
                                <m:t>𝑖</m:t>
                              </m:r>
                            </m:sub>
                          </m:sSub>
                        </m:e>
                      </m:d>
                      <m:r>
                        <a:rPr lang="es-CO" sz="1800" i="1">
                          <a:latin typeface="Cambria Math" panose="02040503050406030204" pitchFamily="18" charset="0"/>
                        </a:rPr>
                        <m:t>−</m:t>
                      </m:r>
                      <m:f>
                        <m:fPr>
                          <m:ctrlPr>
                            <a:rPr lang="es-CO" sz="1800" i="1">
                              <a:latin typeface="Cambria Math" panose="02040503050406030204" pitchFamily="18" charset="0"/>
                            </a:rPr>
                          </m:ctrlPr>
                        </m:fPr>
                        <m:num>
                          <m:r>
                            <a:rPr lang="es-CO" sz="1800" i="1">
                              <a:latin typeface="Cambria Math" panose="02040503050406030204" pitchFamily="18" charset="0"/>
                            </a:rPr>
                            <m:t>1</m:t>
                          </m:r>
                        </m:num>
                        <m:den>
                          <m:r>
                            <a:rPr lang="es-CO" sz="1800" i="1">
                              <a:latin typeface="Cambria Math" panose="02040503050406030204" pitchFamily="18" charset="0"/>
                            </a:rPr>
                            <m:t>2</m:t>
                          </m:r>
                        </m:den>
                      </m:f>
                      <m:func>
                        <m:funcPr>
                          <m:ctrlPr>
                            <a:rPr lang="es-CO" sz="1800" i="1">
                              <a:latin typeface="Cambria Math" panose="02040503050406030204" pitchFamily="18" charset="0"/>
                            </a:rPr>
                          </m:ctrlPr>
                        </m:funcPr>
                        <m:fName>
                          <m:r>
                            <m:rPr>
                              <m:sty m:val="p"/>
                            </m:rPr>
                            <a:rPr lang="es-CO" sz="1800">
                              <a:latin typeface="Cambria Math" panose="02040503050406030204" pitchFamily="18" charset="0"/>
                            </a:rPr>
                            <m:t>ln</m:t>
                          </m:r>
                        </m:fName>
                        <m:e>
                          <m:d>
                            <m:dPr>
                              <m:ctrlPr>
                                <a:rPr lang="es-CO" sz="1800" i="1">
                                  <a:latin typeface="Cambria Math" panose="02040503050406030204" pitchFamily="18" charset="0"/>
                                </a:rPr>
                              </m:ctrlPr>
                            </m:dPr>
                            <m:e>
                              <m:d>
                                <m:dPr>
                                  <m:begChr m:val="|"/>
                                  <m:endChr m:val="|"/>
                                  <m:ctrlPr>
                                    <a:rPr lang="es-CO" sz="1800" i="1">
                                      <a:latin typeface="Cambria Math" panose="02040503050406030204" pitchFamily="18" charset="0"/>
                                    </a:rPr>
                                  </m:ctrlPr>
                                </m:dPr>
                                <m:e>
                                  <m:sSub>
                                    <m:sSubPr>
                                      <m:ctrlPr>
                                        <a:rPr lang="es-CO" sz="1800" i="1">
                                          <a:latin typeface="Cambria Math" panose="02040503050406030204" pitchFamily="18" charset="0"/>
                                        </a:rPr>
                                      </m:ctrlPr>
                                    </m:sSubPr>
                                    <m:e>
                                      <m:r>
                                        <a:rPr lang="el-GR" sz="1800" b="1" i="1">
                                          <a:latin typeface="Cambria Math"/>
                                          <a:ea typeface="Cambria Math"/>
                                        </a:rPr>
                                        <m:t>𝜮</m:t>
                                      </m:r>
                                    </m:e>
                                    <m:sub>
                                      <m:r>
                                        <a:rPr lang="es-CO" sz="1800" i="1">
                                          <a:latin typeface="Cambria Math"/>
                                        </a:rPr>
                                        <m:t>𝑖</m:t>
                                      </m:r>
                                    </m:sub>
                                  </m:sSub>
                                </m:e>
                              </m:d>
                            </m:e>
                          </m:d>
                        </m:e>
                      </m:func>
                      <m:r>
                        <a:rPr lang="es-CO" sz="1800" i="1">
                          <a:latin typeface="Cambria Math" panose="02040503050406030204" pitchFamily="18" charset="0"/>
                        </a:rPr>
                        <m:t>+</m:t>
                      </m:r>
                      <m:r>
                        <m:rPr>
                          <m:sty m:val="p"/>
                        </m:rPr>
                        <a:rPr lang="es-CO" sz="1800">
                          <a:latin typeface="Cambria Math"/>
                        </a:rPr>
                        <m:t>ln</m:t>
                      </m:r>
                      <m:r>
                        <a:rPr lang="es-CO" sz="1800" i="1">
                          <a:latin typeface="Cambria Math"/>
                        </a:rPr>
                        <m:t>⁡(</m:t>
                      </m:r>
                      <m:r>
                        <a:rPr lang="es-CO" sz="1800" i="1">
                          <a:latin typeface="Cambria Math"/>
                        </a:rPr>
                        <m:t>𝑃</m:t>
                      </m:r>
                      <m:r>
                        <a:rPr lang="es-CO" sz="1800" i="1">
                          <a:latin typeface="Cambria Math"/>
                        </a:rPr>
                        <m:t>(</m:t>
                      </m:r>
                      <m:sSub>
                        <m:sSubPr>
                          <m:ctrlPr>
                            <a:rPr lang="es-CO" sz="1800" i="1">
                              <a:latin typeface="Cambria Math" panose="02040503050406030204" pitchFamily="18" charset="0"/>
                            </a:rPr>
                          </m:ctrlPr>
                        </m:sSubPr>
                        <m:e>
                          <m:r>
                            <a:rPr lang="es-CO" sz="1800" i="1">
                              <a:latin typeface="Cambria Math" panose="02040503050406030204" pitchFamily="18" charset="0"/>
                            </a:rPr>
                            <m:t>𝑐</m:t>
                          </m:r>
                        </m:e>
                        <m:sub>
                          <m:r>
                            <a:rPr lang="es-CO" sz="1800" i="1">
                              <a:latin typeface="Cambria Math"/>
                            </a:rPr>
                            <m:t>𝑖</m:t>
                          </m:r>
                        </m:sub>
                      </m:sSub>
                      <m:r>
                        <a:rPr lang="es-CO" sz="1800" i="1">
                          <a:latin typeface="Cambria Math"/>
                        </a:rPr>
                        <m:t>))</m:t>
                      </m:r>
                    </m:oMath>
                  </m:oMathPara>
                </a14:m>
                <a:endParaRPr lang="es-CO" sz="1800" dirty="0"/>
              </a:p>
              <a:p>
                <a:pPr marL="0" indent="0" defTabSz="411163" eaLnBrk="0" hangingPunct="0">
                  <a:lnSpc>
                    <a:spcPct val="110000"/>
                  </a:lnSpc>
                  <a:spcBef>
                    <a:spcPts val="600"/>
                  </a:spcBef>
                  <a:buNone/>
                  <a:tabLst>
                    <a:tab pos="2239963" algn="l"/>
                  </a:tabLst>
                  <a:defRPr/>
                </a:pPr>
                <a:endParaRPr lang="es-CO" sz="1800" dirty="0"/>
              </a:p>
              <a:p>
                <a:pPr marL="0" indent="0" defTabSz="411163" eaLnBrk="0" hangingPunct="0">
                  <a:lnSpc>
                    <a:spcPct val="110000"/>
                  </a:lnSpc>
                  <a:spcBef>
                    <a:spcPts val="600"/>
                  </a:spcBef>
                  <a:buNone/>
                  <a:tabLst>
                    <a:tab pos="2239963" algn="l"/>
                  </a:tabLst>
                  <a:defRPr/>
                </a:pPr>
                <a:r>
                  <a:rPr lang="es-CO" sz="1800" dirty="0"/>
                  <a:t>Esta función ya es una función cuadrática y representa al clasificador QDA.</a:t>
                </a:r>
              </a:p>
            </p:txBody>
          </p:sp>
        </mc:Choice>
        <mc:Fallback xmlns="">
          <p:sp>
            <p:nvSpPr>
              <p:cNvPr id="17" name="Marcador de contenido 2">
                <a:extLst>
                  <a:ext uri="{FF2B5EF4-FFF2-40B4-BE49-F238E27FC236}">
                    <a16:creationId xmlns:a16="http://schemas.microsoft.com/office/drawing/2014/main" id="{B495907E-F286-4981-B78A-995ABE64BDEF}"/>
                  </a:ext>
                </a:extLst>
              </p:cNvPr>
              <p:cNvSpPr txBox="1">
                <a:spLocks noRot="1" noChangeAspect="1" noMove="1" noResize="1" noEditPoints="1" noAdjustHandles="1" noChangeArrowheads="1" noChangeShapeType="1" noTextEdit="1"/>
              </p:cNvSpPr>
              <p:nvPr/>
            </p:nvSpPr>
            <p:spPr>
              <a:xfrm>
                <a:off x="5500468" y="839003"/>
                <a:ext cx="6485677" cy="5337961"/>
              </a:xfrm>
              <a:prstGeom prst="rect">
                <a:avLst/>
              </a:prstGeom>
              <a:blipFill>
                <a:blip r:embed="rId4"/>
                <a:stretch>
                  <a:fillRect l="-752" t="-457"/>
                </a:stretch>
              </a:blipFill>
            </p:spPr>
            <p:txBody>
              <a:bodyPr/>
              <a:lstStyle/>
              <a:p>
                <a:r>
                  <a:rPr lang="es-CO">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cxnSp>
        <p:nvCxnSpPr>
          <p:cNvPr id="10" name="Conector recto 9">
            <a:extLst>
              <a:ext uri="{FF2B5EF4-FFF2-40B4-BE49-F238E27FC236}">
                <a16:creationId xmlns:a16="http://schemas.microsoft.com/office/drawing/2014/main" id="{54DD462E-C51C-4B68-A706-1AF34416D800}"/>
              </a:ext>
            </a:extLst>
          </p:cNvPr>
          <p:cNvCxnSpPr/>
          <p:nvPr/>
        </p:nvCxnSpPr>
        <p:spPr>
          <a:xfrm>
            <a:off x="5332159" y="839003"/>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texto, mapa&#10;&#10;Descripción generada automáticamente">
            <a:extLst>
              <a:ext uri="{FF2B5EF4-FFF2-40B4-BE49-F238E27FC236}">
                <a16:creationId xmlns:a16="http://schemas.microsoft.com/office/drawing/2014/main" id="{453EF699-D1BA-4E0A-88CB-F9F938DFE587}"/>
              </a:ext>
            </a:extLst>
          </p:cNvPr>
          <p:cNvPicPr>
            <a:picLocks noChangeAspect="1"/>
          </p:cNvPicPr>
          <p:nvPr/>
        </p:nvPicPr>
        <p:blipFill rotWithShape="1">
          <a:blip r:embed="rId5">
            <a:extLst>
              <a:ext uri="{28A0092B-C50C-407E-A947-70E740481C1C}">
                <a14:useLocalDpi xmlns:a14="http://schemas.microsoft.com/office/drawing/2010/main" val="0"/>
              </a:ext>
            </a:extLst>
          </a:blip>
          <a:srcRect l="48485"/>
          <a:stretch/>
        </p:blipFill>
        <p:spPr>
          <a:xfrm>
            <a:off x="624373" y="2372806"/>
            <a:ext cx="4104219" cy="3983544"/>
          </a:xfrm>
          <a:prstGeom prst="rect">
            <a:avLst/>
          </a:prstGeom>
        </p:spPr>
      </p:pic>
    </p:spTree>
    <p:extLst>
      <p:ext uri="{BB962C8B-B14F-4D97-AF65-F5344CB8AC3E}">
        <p14:creationId xmlns:p14="http://schemas.microsoft.com/office/powerpoint/2010/main" val="115337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Marcador de contenido 2"/>
              <p:cNvSpPr>
                <a:spLocks noGrp="1"/>
              </p:cNvSpPr>
              <p:nvPr>
                <p:ph idx="1"/>
              </p:nvPr>
            </p:nvSpPr>
            <p:spPr>
              <a:xfrm>
                <a:off x="312541" y="1106312"/>
                <a:ext cx="11439816"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Caso 3: </a:t>
                </a:r>
                <a14:m>
                  <m:oMath xmlns:m="http://schemas.openxmlformats.org/officeDocument/2006/math">
                    <m:sSub>
                      <m:sSubPr>
                        <m:ctrlPr>
                          <a:rPr lang="es-CO" b="1" i="1">
                            <a:solidFill>
                              <a:srgbClr val="080808"/>
                            </a:solidFill>
                            <a:latin typeface="Cambria Math" panose="02040503050406030204" pitchFamily="18" charset="0"/>
                            <a:ea typeface="Cambria Math" panose="02040503050406030204" pitchFamily="18" charset="0"/>
                            <a:cs typeface="Times New Roman" pitchFamily="18" charset="0"/>
                          </a:rPr>
                        </m:ctrlPr>
                      </m:sSubPr>
                      <m:e>
                        <m:r>
                          <a:rPr lang="es-CO" b="1" i="1">
                            <a:solidFill>
                              <a:srgbClr val="080808"/>
                            </a:solidFill>
                            <a:latin typeface="Cambria Math" panose="02040503050406030204" pitchFamily="18" charset="0"/>
                            <a:ea typeface="Cambria Math" panose="02040503050406030204" pitchFamily="18" charset="0"/>
                            <a:cs typeface="Times New Roman" pitchFamily="18" charset="0"/>
                          </a:rPr>
                          <m:t>𝚺</m:t>
                        </m:r>
                      </m:e>
                      <m:sub>
                        <m:r>
                          <a:rPr lang="es-CO" b="1" i="1">
                            <a:solidFill>
                              <a:srgbClr val="080808"/>
                            </a:solidFill>
                            <a:latin typeface="Cambria Math" panose="02040503050406030204" pitchFamily="18" charset="0"/>
                            <a:ea typeface="Cambria Math" panose="02040503050406030204" pitchFamily="18" charset="0"/>
                            <a:cs typeface="Times New Roman" pitchFamily="18" charset="0"/>
                          </a:rPr>
                          <m:t>𝒊</m:t>
                        </m:r>
                      </m:sub>
                    </m:sSub>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m:t>
                    </m:r>
                    <m:r>
                      <a:rPr lang="es-CO" b="1" i="1" smtClean="0">
                        <a:solidFill>
                          <a:srgbClr val="080808"/>
                        </a:solidFill>
                        <a:latin typeface="Cambria Math" panose="02040503050406030204" pitchFamily="18" charset="0"/>
                        <a:ea typeface="Cambria Math" panose="02040503050406030204" pitchFamily="18" charset="0"/>
                        <a:cs typeface="Times New Roman" pitchFamily="18" charset="0"/>
                      </a:rPr>
                      <m:t>𝒂𝒓𝒃𝒊𝒕𝒓𝒂𝒓𝒊𝒂</m:t>
                    </m:r>
                  </m:oMath>
                </a14:m>
                <a:r>
                  <a:rPr lang="es-CO" b="1" cap="small" dirty="0" smtClean="0"/>
                  <a:t>: </a:t>
                </a:r>
                <a:r>
                  <a:rPr lang="es-CO" sz="1800" dirty="0"/>
                  <a:t>Se asume que </a:t>
                </a:r>
                <a:r>
                  <a:rPr lang="es-CO" sz="1800" dirty="0" smtClean="0"/>
                  <a:t>las </a:t>
                </a:r>
                <a:r>
                  <a:rPr lang="es-CO" sz="1800" dirty="0"/>
                  <a:t>matrices de covarianzas son </a:t>
                </a:r>
                <a:r>
                  <a:rPr lang="es-CO" sz="1800" dirty="0" smtClean="0"/>
                  <a:t>arbitrarias para </a:t>
                </a:r>
                <a:r>
                  <a:rPr lang="es-CO" sz="1800" dirty="0"/>
                  <a:t>todas las </a:t>
                </a:r>
                <a:r>
                  <a:rPr lang="es-CO" sz="1800" dirty="0" smtClean="0"/>
                  <a:t>clases.</a:t>
                </a:r>
                <a:endParaRPr lang="es-CO" sz="1800" dirty="0"/>
              </a:p>
              <a:p>
                <a:pPr marL="266700" indent="0" defTabSz="411163" eaLnBrk="0" hangingPunct="0">
                  <a:lnSpc>
                    <a:spcPct val="110000"/>
                  </a:lnSpc>
                  <a:spcBef>
                    <a:spcPts val="0"/>
                  </a:spcBef>
                  <a:buNone/>
                  <a:tabLst>
                    <a:tab pos="2239963" algn="l"/>
                  </a:tabLst>
                  <a:defRPr/>
                </a:pPr>
                <a:endParaRPr lang="es-CO" b="1" cap="small" dirty="0"/>
              </a:p>
              <a:p>
                <a:pPr marL="0" indent="0" defTabSz="411163" eaLnBrk="0" hangingPunct="0">
                  <a:lnSpc>
                    <a:spcPct val="110000"/>
                  </a:lnSpc>
                  <a:spcBef>
                    <a:spcPts val="600"/>
                  </a:spcBef>
                  <a:buNone/>
                  <a:tabLst>
                    <a:tab pos="2239963" algn="l"/>
                  </a:tabLst>
                  <a:defRPr/>
                </a:pPr>
                <a:endParaRPr lang="es-CO" dirty="0"/>
              </a:p>
              <a:p>
                <a:pPr marL="0" indent="0" defTabSz="411163" eaLnBrk="0" hangingPunct="0">
                  <a:lnSpc>
                    <a:spcPct val="110000"/>
                  </a:lnSpc>
                  <a:spcBef>
                    <a:spcPts val="600"/>
                  </a:spcBef>
                  <a:buNone/>
                  <a:tabLst>
                    <a:tab pos="2239963" algn="l"/>
                  </a:tabLst>
                  <a:defRPr/>
                </a:pPr>
                <a:endParaRPr lang="es-CO" sz="1800" dirty="0"/>
              </a:p>
            </p:txBody>
          </p:sp>
        </mc:Choice>
        <mc:Fallback xmlns="">
          <p:sp>
            <p:nvSpPr>
              <p:cNvPr id="26" name="Marcador de contenido 2"/>
              <p:cNvSpPr>
                <a:spLocks noGrp="1" noRot="1" noChangeAspect="1" noMove="1" noResize="1" noEditPoints="1" noAdjustHandles="1" noChangeArrowheads="1" noChangeShapeType="1" noTextEdit="1"/>
              </p:cNvSpPr>
              <p:nvPr>
                <p:ph idx="1"/>
              </p:nvPr>
            </p:nvSpPr>
            <p:spPr>
              <a:xfrm>
                <a:off x="312541" y="1106312"/>
                <a:ext cx="11439816" cy="5070652"/>
              </a:xfrm>
              <a:blipFill>
                <a:blip r:embed="rId3"/>
                <a:stretch>
                  <a:fillRect t="-361"/>
                </a:stretch>
              </a:blipFill>
            </p:spPr>
            <p:txBody>
              <a:bodyPr/>
              <a:lstStyle/>
              <a:p>
                <a:r>
                  <a:rPr lang="es-ES">
                    <a:noFill/>
                  </a:rPr>
                  <a:t> </a:t>
                </a:r>
              </a:p>
            </p:txBody>
          </p:sp>
        </mc:Fallback>
      </mc:AlternateContent>
      <p:sp>
        <p:nvSpPr>
          <p:cNvPr id="2" name="Título 1"/>
          <p:cNvSpPr>
            <a:spLocks noGrp="1"/>
          </p:cNvSpPr>
          <p:nvPr>
            <p:ph type="title"/>
          </p:nvPr>
        </p:nvSpPr>
        <p:spPr/>
        <p:txBody>
          <a:bodyPr/>
          <a:lstStyle/>
          <a:p>
            <a:r>
              <a:rPr lang="es-CO" dirty="0"/>
              <a:t>LDA &amp; QDA</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31</a:t>
            </a:fld>
            <a:endParaRPr lang="es-ES"/>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grpSp>
        <p:nvGrpSpPr>
          <p:cNvPr id="11" name="Group 20"/>
          <p:cNvGrpSpPr/>
          <p:nvPr/>
        </p:nvGrpSpPr>
        <p:grpSpPr>
          <a:xfrm>
            <a:off x="4591651" y="2716796"/>
            <a:ext cx="2011891" cy="2532186"/>
            <a:chOff x="3622414" y="4129451"/>
            <a:chExt cx="2011891" cy="2532186"/>
          </a:xfrm>
        </p:grpSpPr>
        <p:pic>
          <p:nvPicPr>
            <p:cNvPr id="23" name="Picture 7" descr="Screen Shot 2014-10-29 at 9.16.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84" y="4129451"/>
              <a:ext cx="1384300" cy="1803400"/>
            </a:xfrm>
            <a:prstGeom prst="rect">
              <a:avLst/>
            </a:prstGeom>
          </p:spPr>
        </p:pic>
        <p:pic>
          <p:nvPicPr>
            <p:cNvPr id="24" name="Picture 8" descr="Screen Shot 2014-10-29 at 9.17.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414" y="6191962"/>
              <a:ext cx="2011891" cy="469675"/>
            </a:xfrm>
            <a:prstGeom prst="rect">
              <a:avLst/>
            </a:prstGeom>
          </p:spPr>
        </p:pic>
        <p:sp>
          <p:nvSpPr>
            <p:cNvPr id="25" name="TextBox 14"/>
            <p:cNvSpPr txBox="1"/>
            <p:nvPr/>
          </p:nvSpPr>
          <p:spPr>
            <a:xfrm>
              <a:off x="4382478" y="4577858"/>
              <a:ext cx="335348" cy="584776"/>
            </a:xfrm>
            <a:prstGeom prst="rect">
              <a:avLst/>
            </a:prstGeom>
            <a:noFill/>
          </p:spPr>
          <p:txBody>
            <a:bodyPr wrap="none" rtlCol="0">
              <a:spAutoFit/>
            </a:bodyPr>
            <a:ls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r>
                <a:rPr lang="en-US" sz="3200" b="1" dirty="0" smtClean="0">
                  <a:latin typeface="Trebuchet MS"/>
                  <a:cs typeface="Trebuchet MS"/>
                </a:rPr>
                <a:t>.</a:t>
              </a:r>
              <a:endParaRPr lang="en-US" sz="3200" b="1" dirty="0">
                <a:latin typeface="Trebuchet MS"/>
                <a:cs typeface="Trebuchet MS"/>
              </a:endParaRPr>
            </a:p>
          </p:txBody>
        </p:sp>
      </p:grpSp>
      <p:grpSp>
        <p:nvGrpSpPr>
          <p:cNvPr id="12" name="Group 21"/>
          <p:cNvGrpSpPr/>
          <p:nvPr/>
        </p:nvGrpSpPr>
        <p:grpSpPr>
          <a:xfrm>
            <a:off x="8386274" y="2697798"/>
            <a:ext cx="1955805" cy="2519005"/>
            <a:chOff x="6716346" y="4132863"/>
            <a:chExt cx="1955805" cy="2519005"/>
          </a:xfrm>
        </p:grpSpPr>
        <p:pic>
          <p:nvPicPr>
            <p:cNvPr id="19" name="Picture 9" descr="Screen Shot 2014-10-29 at 9.17.4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6346" y="4132863"/>
              <a:ext cx="1892300" cy="1854200"/>
            </a:xfrm>
            <a:prstGeom prst="rect">
              <a:avLst/>
            </a:prstGeom>
          </p:spPr>
        </p:pic>
        <p:pic>
          <p:nvPicPr>
            <p:cNvPr id="20" name="Picture 10" descr="Screen Shot 2014-10-29 at 9.17.4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511" y="6182193"/>
              <a:ext cx="1836640" cy="469675"/>
            </a:xfrm>
            <a:prstGeom prst="rect">
              <a:avLst/>
            </a:prstGeom>
          </p:spPr>
        </p:pic>
        <p:sp>
          <p:nvSpPr>
            <p:cNvPr id="21" name="Rectangle 11"/>
            <p:cNvSpPr/>
            <p:nvPr/>
          </p:nvSpPr>
          <p:spPr>
            <a:xfrm>
              <a:off x="6926385" y="4630615"/>
              <a:ext cx="195384" cy="2637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22" name="TextBox 15"/>
            <p:cNvSpPr txBox="1"/>
            <p:nvPr/>
          </p:nvSpPr>
          <p:spPr>
            <a:xfrm>
              <a:off x="7641492" y="4563681"/>
              <a:ext cx="335348" cy="584776"/>
            </a:xfrm>
            <a:prstGeom prst="rect">
              <a:avLst/>
            </a:prstGeom>
            <a:noFill/>
          </p:spPr>
          <p:txBody>
            <a:bodyPr wrap="none" rtlCol="0">
              <a:spAutoFit/>
            </a:bodyPr>
            <a:ls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r>
                <a:rPr lang="en-US" sz="3200" b="1" dirty="0" smtClean="0">
                  <a:latin typeface="Trebuchet MS"/>
                  <a:cs typeface="Trebuchet MS"/>
                </a:rPr>
                <a:t>.</a:t>
              </a:r>
              <a:endParaRPr lang="en-US" sz="3200" b="1" dirty="0">
                <a:latin typeface="Trebuchet MS"/>
                <a:cs typeface="Trebuchet MS"/>
              </a:endParaRPr>
            </a:p>
          </p:txBody>
        </p:sp>
      </p:grpSp>
      <p:grpSp>
        <p:nvGrpSpPr>
          <p:cNvPr id="13" name="Group 19"/>
          <p:cNvGrpSpPr/>
          <p:nvPr/>
        </p:nvGrpSpPr>
        <p:grpSpPr>
          <a:xfrm>
            <a:off x="786184" y="2048090"/>
            <a:ext cx="2866489" cy="3200892"/>
            <a:chOff x="328308" y="3501779"/>
            <a:chExt cx="2866489" cy="3200892"/>
          </a:xfrm>
        </p:grpSpPr>
        <p:pic>
          <p:nvPicPr>
            <p:cNvPr id="14" name="Picture 5" descr="Screen Shot 2014-10-29 at 9.15.49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308" y="4415314"/>
              <a:ext cx="1875292" cy="1152523"/>
            </a:xfrm>
            <a:prstGeom prst="rect">
              <a:avLst/>
            </a:prstGeom>
          </p:spPr>
        </p:pic>
        <p:pic>
          <p:nvPicPr>
            <p:cNvPr id="15" name="Picture 6" descr="Screen Shot 2014-10-29 at 9.16.0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146" y="6183925"/>
              <a:ext cx="1899732" cy="518746"/>
            </a:xfrm>
            <a:prstGeom prst="rect">
              <a:avLst/>
            </a:prstGeom>
          </p:spPr>
        </p:pic>
        <p:sp>
          <p:nvSpPr>
            <p:cNvPr id="16" name="TextBox 12"/>
            <p:cNvSpPr txBox="1"/>
            <p:nvPr/>
          </p:nvSpPr>
          <p:spPr>
            <a:xfrm>
              <a:off x="435708" y="3501779"/>
              <a:ext cx="2759089" cy="369332"/>
            </a:xfrm>
            <a:prstGeom prst="rect">
              <a:avLst/>
            </a:prstGeom>
            <a:noFill/>
          </p:spPr>
          <p:txBody>
            <a:bodyPr wrap="none" rtlCol="0">
              <a:spAutoFit/>
            </a:bodyPr>
            <a:ls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r>
                <a:rPr lang="en-US" dirty="0" err="1" smtClean="0">
                  <a:latin typeface="Trebuchet MS"/>
                  <a:cs typeface="Trebuchet MS"/>
                </a:rPr>
                <a:t>Ejemplos</a:t>
              </a:r>
              <a:r>
                <a:rPr lang="en-US" dirty="0" smtClean="0">
                  <a:latin typeface="Trebuchet MS"/>
                  <a:cs typeface="Trebuchet MS"/>
                </a:rPr>
                <a:t> de Σ y μ en 2D:</a:t>
              </a:r>
              <a:endParaRPr lang="en-US" dirty="0">
                <a:latin typeface="Trebuchet MS"/>
                <a:cs typeface="Trebuchet MS"/>
              </a:endParaRPr>
            </a:p>
          </p:txBody>
        </p:sp>
        <p:sp>
          <p:nvSpPr>
            <p:cNvPr id="18" name="TextBox 13"/>
            <p:cNvSpPr txBox="1"/>
            <p:nvPr/>
          </p:nvSpPr>
          <p:spPr>
            <a:xfrm>
              <a:off x="1103923" y="4592627"/>
              <a:ext cx="335348" cy="584776"/>
            </a:xfrm>
            <a:prstGeom prst="rect">
              <a:avLst/>
            </a:prstGeom>
            <a:noFill/>
          </p:spPr>
          <p:txBody>
            <a:bodyPr wrap="none" rtlCol="0">
              <a:spAutoFit/>
            </a:bodyPr>
            <a:ls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r>
                <a:rPr lang="en-US" sz="3200" b="1" dirty="0" smtClean="0">
                  <a:latin typeface="Trebuchet MS"/>
                  <a:cs typeface="Trebuchet MS"/>
                </a:rPr>
                <a:t>.</a:t>
              </a:r>
              <a:endParaRPr lang="en-US" sz="3200" b="1" dirty="0">
                <a:latin typeface="Trebuchet MS"/>
                <a:cs typeface="Trebuchet MS"/>
              </a:endParaRPr>
            </a:p>
          </p:txBody>
        </p:sp>
      </p:grpSp>
    </p:spTree>
    <p:extLst>
      <p:ext uri="{BB962C8B-B14F-4D97-AF65-F5344CB8AC3E}">
        <p14:creationId xmlns:p14="http://schemas.microsoft.com/office/powerpoint/2010/main" val="2593635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625440-CA04-40F2-A090-AF4A1B0D8DCF}"/>
              </a:ext>
            </a:extLst>
          </p:cNvPr>
          <p:cNvPicPr>
            <a:picLocks noChangeAspect="1"/>
          </p:cNvPicPr>
          <p:nvPr/>
        </p:nvPicPr>
        <p:blipFill>
          <a:blip r:embed="rId2"/>
          <a:stretch>
            <a:fillRect/>
          </a:stretch>
        </p:blipFill>
        <p:spPr>
          <a:xfrm>
            <a:off x="3715031" y="1287055"/>
            <a:ext cx="4895569" cy="2412162"/>
          </a:xfrm>
          <a:prstGeom prst="rect">
            <a:avLst/>
          </a:prstGeom>
        </p:spPr>
      </p:pic>
      <p:sp>
        <p:nvSpPr>
          <p:cNvPr id="4" name="Marcador de número de diapositiva 3"/>
          <p:cNvSpPr>
            <a:spLocks noGrp="1"/>
          </p:cNvSpPr>
          <p:nvPr>
            <p:ph type="sldNum" sz="quarter" idx="12"/>
          </p:nvPr>
        </p:nvSpPr>
        <p:spPr/>
        <p:txBody>
          <a:bodyPr/>
          <a:lstStyle/>
          <a:p>
            <a:fld id="{EBF82D2F-B254-444B-AB4D-B74E21055EB1}" type="slidenum">
              <a:rPr lang="es-ES" smtClean="0"/>
              <a:t>32</a:t>
            </a:fld>
            <a:endParaRPr lang="es-ES"/>
          </a:p>
        </p:txBody>
      </p:sp>
      <p:sp>
        <p:nvSpPr>
          <p:cNvPr id="5" name="7 Rectángulo redondeado">
            <a:extLst>
              <a:ext uri="{FF2B5EF4-FFF2-40B4-BE49-F238E27FC236}">
                <a16:creationId xmlns:a16="http://schemas.microsoft.com/office/drawing/2014/main" id="{DAACE6B9-6F4A-4AE4-9262-146453EBA813}"/>
              </a:ext>
            </a:extLst>
          </p:cNvPr>
          <p:cNvSpPr/>
          <p:nvPr/>
        </p:nvSpPr>
        <p:spPr>
          <a:xfrm>
            <a:off x="1950720" y="3163819"/>
            <a:ext cx="8107680" cy="1994670"/>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Vamos a Codificar!</a:t>
            </a:r>
          </a:p>
        </p:txBody>
      </p:sp>
    </p:spTree>
    <p:extLst>
      <p:ext uri="{BB962C8B-B14F-4D97-AF65-F5344CB8AC3E}">
        <p14:creationId xmlns:p14="http://schemas.microsoft.com/office/powerpoint/2010/main" val="301522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33</a:t>
            </a:fld>
            <a:endParaRPr lang="es-ES"/>
          </a:p>
        </p:txBody>
      </p:sp>
      <p:sp>
        <p:nvSpPr>
          <p:cNvPr id="7" name="7 Rectángulo redondeado">
            <a:extLst>
              <a:ext uri="{FF2B5EF4-FFF2-40B4-BE49-F238E27FC236}">
                <a16:creationId xmlns:a16="http://schemas.microsoft.com/office/drawing/2014/main" id="{640D72ED-31E3-4B9E-B031-67BB0D136E66}"/>
              </a:ext>
            </a:extLst>
          </p:cNvPr>
          <p:cNvSpPr/>
          <p:nvPr/>
        </p:nvSpPr>
        <p:spPr>
          <a:xfrm>
            <a:off x="2882098" y="2343565"/>
            <a:ext cx="7778178" cy="1811966"/>
          </a:xfrm>
          <a:prstGeom prst="round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¿En qué consiste las SVM?</a:t>
            </a:r>
          </a:p>
        </p:txBody>
      </p:sp>
      <p:pic>
        <p:nvPicPr>
          <p:cNvPr id="9" name="Imagen 8">
            <a:extLst>
              <a:ext uri="{FF2B5EF4-FFF2-40B4-BE49-F238E27FC236}">
                <a16:creationId xmlns:a16="http://schemas.microsoft.com/office/drawing/2014/main" id="{6F08F6F6-0072-49A2-A90C-B776E170297F}"/>
              </a:ext>
            </a:extLst>
          </p:cNvPr>
          <p:cNvPicPr>
            <a:picLocks noChangeAspect="1"/>
          </p:cNvPicPr>
          <p:nvPr/>
        </p:nvPicPr>
        <p:blipFill>
          <a:blip r:embed="rId2"/>
          <a:stretch>
            <a:fillRect/>
          </a:stretch>
        </p:blipFill>
        <p:spPr>
          <a:xfrm>
            <a:off x="461590" y="2977135"/>
            <a:ext cx="3328163" cy="3534455"/>
          </a:xfrm>
          <a:prstGeom prst="rect">
            <a:avLst/>
          </a:prstGeom>
        </p:spPr>
      </p:pic>
    </p:spTree>
    <p:extLst>
      <p:ext uri="{BB962C8B-B14F-4D97-AF65-F5344CB8AC3E}">
        <p14:creationId xmlns:p14="http://schemas.microsoft.com/office/powerpoint/2010/main" val="337260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5600578"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Introducción:</a:t>
            </a:r>
          </a:p>
          <a:p>
            <a:pPr marL="273050" lvl="1" defTabSz="411163" eaLnBrk="0" hangingPunct="0">
              <a:lnSpc>
                <a:spcPct val="110000"/>
              </a:lnSpc>
              <a:spcBef>
                <a:spcPts val="600"/>
              </a:spcBef>
              <a:buNone/>
              <a:tabLst>
                <a:tab pos="2239963" algn="l"/>
              </a:tabLst>
              <a:defRPr/>
            </a:pPr>
            <a:endParaRPr lang="es-CO" sz="1600" b="1" dirty="0">
              <a:solidFill>
                <a:srgbClr val="080808"/>
              </a:solidFill>
              <a:cs typeface="Times New Roman" pitchFamily="18" charset="0"/>
            </a:endParaRPr>
          </a:p>
          <a:p>
            <a:pPr marL="641350" lvl="2" indent="-285750" defTabSz="411163" eaLnBrk="0" hangingPunct="0">
              <a:lnSpc>
                <a:spcPct val="110000"/>
              </a:lnSpc>
              <a:spcBef>
                <a:spcPts val="600"/>
              </a:spcBef>
              <a:buBlip>
                <a:blip r:embed="rId3"/>
              </a:buBlip>
              <a:tabLst>
                <a:tab pos="2239963" algn="l"/>
              </a:tabLst>
              <a:defRPr/>
            </a:pPr>
            <a:r>
              <a:rPr lang="es-CO" sz="2000" dirty="0">
                <a:solidFill>
                  <a:srgbClr val="080808"/>
                </a:solidFill>
                <a:cs typeface="Times New Roman" pitchFamily="18" charset="0"/>
              </a:rPr>
              <a:t>Las </a:t>
            </a:r>
            <a:r>
              <a:rPr lang="es-CO" sz="2000" b="1" i="1" dirty="0">
                <a:solidFill>
                  <a:srgbClr val="080808"/>
                </a:solidFill>
                <a:cs typeface="Times New Roman" pitchFamily="18" charset="0"/>
              </a:rPr>
              <a:t>Máquinas de Vectores de Soporte (SVM) </a:t>
            </a:r>
            <a:r>
              <a:rPr lang="es-CO" sz="2000" dirty="0"/>
              <a:t>buscan el hiperplano que separe de forma </a:t>
            </a:r>
            <a:r>
              <a:rPr lang="es-CO" sz="2000" b="1" dirty="0">
                <a:solidFill>
                  <a:schemeClr val="accent5"/>
                </a:solidFill>
              </a:rPr>
              <a:t>óptima</a:t>
            </a:r>
            <a:r>
              <a:rPr lang="es-CO" sz="2000" dirty="0"/>
              <a:t> los puntos de una clase, respecto de la de otra.</a:t>
            </a:r>
            <a:endParaRPr lang="es-CO" sz="2000" dirty="0">
              <a:cs typeface="Times New Roman" pitchFamily="18" charset="0"/>
            </a:endParaRPr>
          </a:p>
          <a:p>
            <a:pPr marL="355600" lvl="2" indent="0" defTabSz="411163" eaLnBrk="0" hangingPunct="0">
              <a:lnSpc>
                <a:spcPct val="110000"/>
              </a:lnSpc>
              <a:spcBef>
                <a:spcPts val="600"/>
              </a:spcBef>
              <a:buNone/>
              <a:tabLst>
                <a:tab pos="2239963" algn="l"/>
              </a:tabLst>
              <a:defRPr/>
            </a:pPr>
            <a:endParaRPr lang="es-CO" sz="2000" dirty="0">
              <a:cs typeface="Times New Roman" pitchFamily="18" charset="0"/>
            </a:endParaRPr>
          </a:p>
          <a:p>
            <a:pPr marL="641350" lvl="2" indent="-285750" defTabSz="411163" eaLnBrk="0" hangingPunct="0">
              <a:buBlip>
                <a:blip r:embed="rId3"/>
              </a:buBlip>
              <a:tabLst>
                <a:tab pos="2239963" algn="l"/>
              </a:tabLst>
              <a:defRPr/>
            </a:pPr>
            <a:r>
              <a:rPr lang="es-CO" sz="2000" dirty="0">
                <a:cs typeface="Times New Roman" pitchFamily="18" charset="0"/>
              </a:rPr>
              <a:t>En un problema de dos clases, linealmente separables, pueden existir muchas fronteras de decisión (o hiperplanos) que pueden separar las clases. </a:t>
            </a:r>
          </a:p>
          <a:p>
            <a:pPr marL="641350" lvl="2" indent="-285750" defTabSz="411163" eaLnBrk="0" hangingPunct="0">
              <a:buBlip>
                <a:blip r:embed="rId3"/>
              </a:buBlip>
              <a:tabLst>
                <a:tab pos="2239963" algn="l"/>
              </a:tabLst>
              <a:defRPr/>
            </a:pPr>
            <a:endParaRPr lang="es-CO" sz="2000" dirty="0">
              <a:cs typeface="Times New Roman" pitchFamily="18" charset="0"/>
            </a:endParaRPr>
          </a:p>
          <a:p>
            <a:pPr marL="641350" lvl="2" indent="-285750" defTabSz="411163" eaLnBrk="0" hangingPunct="0">
              <a:buBlip>
                <a:blip r:embed="rId3"/>
              </a:buBlip>
              <a:tabLst>
                <a:tab pos="2239963" algn="l"/>
              </a:tabLst>
              <a:defRPr/>
            </a:pPr>
            <a:r>
              <a:rPr lang="es-CO" sz="2000" dirty="0">
                <a:cs typeface="Times New Roman" pitchFamily="18" charset="0"/>
              </a:rPr>
              <a:t>Sin embargo, ¿Son todas esas fronteras igual de buenas?</a:t>
            </a:r>
          </a:p>
          <a:p>
            <a:pPr marL="641350" lvl="2" indent="-285750" defTabSz="411163" eaLnBrk="0" hangingPunct="0">
              <a:lnSpc>
                <a:spcPct val="110000"/>
              </a:lnSpc>
              <a:spcBef>
                <a:spcPts val="600"/>
              </a:spcBef>
              <a:buBlip>
                <a:blip r:embed="rId3"/>
              </a:buBlip>
              <a:tabLst>
                <a:tab pos="2239963" algn="l"/>
              </a:tabLst>
              <a:defRPr/>
            </a:pPr>
            <a:endParaRPr lang="es-CO" dirty="0">
              <a:cs typeface="Times New Roman" pitchFamily="18" charset="0"/>
            </a:endParaRPr>
          </a:p>
          <a:p>
            <a:pPr marL="0" indent="0" defTabSz="411163" eaLnBrk="0" hangingPunct="0">
              <a:lnSpc>
                <a:spcPct val="110000"/>
              </a:lnSpc>
              <a:spcBef>
                <a:spcPts val="600"/>
              </a:spcBef>
              <a:buNone/>
              <a:tabLst>
                <a:tab pos="2239963" algn="l"/>
              </a:tabLst>
              <a:defRPr/>
            </a:pPr>
            <a:endParaRPr lang="es-CO" sz="18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34</a:t>
            </a:fld>
            <a:endParaRPr lang="es-ES"/>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cxnSp>
        <p:nvCxnSpPr>
          <p:cNvPr id="10" name="Conector recto 9">
            <a:extLst>
              <a:ext uri="{FF2B5EF4-FFF2-40B4-BE49-F238E27FC236}">
                <a16:creationId xmlns:a16="http://schemas.microsoft.com/office/drawing/2014/main" id="{54DD462E-C51C-4B68-A706-1AF34416D800}"/>
              </a:ext>
            </a:extLst>
          </p:cNvPr>
          <p:cNvCxnSpPr/>
          <p:nvPr/>
        </p:nvCxnSpPr>
        <p:spPr>
          <a:xfrm>
            <a:off x="6109399" y="762763"/>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4">
            <a:extLst>
              <a:ext uri="{FF2B5EF4-FFF2-40B4-BE49-F238E27FC236}">
                <a16:creationId xmlns:a16="http://schemas.microsoft.com/office/drawing/2014/main" id="{E18BB565-E8E0-4E44-8B0A-FD3671F96E7E}"/>
              </a:ext>
            </a:extLst>
          </p:cNvPr>
          <p:cNvPicPr>
            <a:picLocks noChangeAspect="1" noChangeArrowheads="1"/>
          </p:cNvPicPr>
          <p:nvPr/>
        </p:nvPicPr>
        <p:blipFill>
          <a:blip r:embed="rId4"/>
          <a:srcRect/>
          <a:stretch>
            <a:fillRect/>
          </a:stretch>
        </p:blipFill>
        <p:spPr bwMode="auto">
          <a:xfrm>
            <a:off x="7193344" y="1625600"/>
            <a:ext cx="3990975" cy="3606800"/>
          </a:xfrm>
          <a:prstGeom prst="rect">
            <a:avLst/>
          </a:prstGeom>
          <a:noFill/>
          <a:ln w="9525">
            <a:noFill/>
            <a:miter lim="800000"/>
            <a:headEnd/>
            <a:tailEnd/>
          </a:ln>
          <a:effectLst/>
        </p:spPr>
      </p:pic>
      <p:cxnSp>
        <p:nvCxnSpPr>
          <p:cNvPr id="14" name="10 Conector recto">
            <a:extLst>
              <a:ext uri="{FF2B5EF4-FFF2-40B4-BE49-F238E27FC236}">
                <a16:creationId xmlns:a16="http://schemas.microsoft.com/office/drawing/2014/main" id="{A8EBC1A3-EDD1-4DB7-8A62-1834B239C577}"/>
              </a:ext>
            </a:extLst>
          </p:cNvPr>
          <p:cNvCxnSpPr/>
          <p:nvPr/>
        </p:nvCxnSpPr>
        <p:spPr>
          <a:xfrm>
            <a:off x="8061111" y="2106447"/>
            <a:ext cx="1805049" cy="2576946"/>
          </a:xfrm>
          <a:prstGeom prst="line">
            <a:avLst/>
          </a:prstGeom>
          <a:ln>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15" name="11 Conector recto">
            <a:extLst>
              <a:ext uri="{FF2B5EF4-FFF2-40B4-BE49-F238E27FC236}">
                <a16:creationId xmlns:a16="http://schemas.microsoft.com/office/drawing/2014/main" id="{4DB7C9AE-1C6B-47C1-88C4-7BF22F57A2DF}"/>
              </a:ext>
            </a:extLst>
          </p:cNvPr>
          <p:cNvCxnSpPr/>
          <p:nvPr/>
        </p:nvCxnSpPr>
        <p:spPr>
          <a:xfrm>
            <a:off x="8987382" y="2106447"/>
            <a:ext cx="0" cy="2729346"/>
          </a:xfrm>
          <a:prstGeom prst="line">
            <a:avLst/>
          </a:prstGeom>
          <a:ln>
            <a:solidFill>
              <a:schemeClr val="tx2"/>
            </a:solidFill>
            <a:prstDash val="dash"/>
          </a:ln>
        </p:spPr>
        <p:style>
          <a:lnRef idx="1">
            <a:schemeClr val="dk1"/>
          </a:lnRef>
          <a:fillRef idx="0">
            <a:schemeClr val="dk1"/>
          </a:fillRef>
          <a:effectRef idx="0">
            <a:schemeClr val="dk1"/>
          </a:effectRef>
          <a:fontRef idx="minor">
            <a:schemeClr val="tx1"/>
          </a:fontRef>
        </p:style>
      </p:cxnSp>
      <p:cxnSp>
        <p:nvCxnSpPr>
          <p:cNvPr id="16" name="16 Conector recto">
            <a:extLst>
              <a:ext uri="{FF2B5EF4-FFF2-40B4-BE49-F238E27FC236}">
                <a16:creationId xmlns:a16="http://schemas.microsoft.com/office/drawing/2014/main" id="{FC8EF5A6-F690-4704-9756-3D8739FC791F}"/>
              </a:ext>
            </a:extLst>
          </p:cNvPr>
          <p:cNvCxnSpPr/>
          <p:nvPr/>
        </p:nvCxnSpPr>
        <p:spPr>
          <a:xfrm flipH="1">
            <a:off x="8604406" y="2106447"/>
            <a:ext cx="785752" cy="2667996"/>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
        <p:nvSpPr>
          <p:cNvPr id="6" name="Rectángulo 5"/>
          <p:cNvSpPr/>
          <p:nvPr/>
        </p:nvSpPr>
        <p:spPr>
          <a:xfrm>
            <a:off x="756953" y="6105187"/>
            <a:ext cx="3371757" cy="338554"/>
          </a:xfrm>
          <a:prstGeom prst="rect">
            <a:avLst/>
          </a:prstGeom>
        </p:spPr>
        <p:txBody>
          <a:bodyPr wrap="none">
            <a:spAutoFit/>
          </a:bodyPr>
          <a:lstStyle/>
          <a:p>
            <a:r>
              <a:rPr lang="en-US" sz="1600" dirty="0" smtClean="0"/>
              <a:t>Lea </a:t>
            </a:r>
            <a:r>
              <a:rPr lang="en-US" sz="1600" dirty="0" err="1" smtClean="0"/>
              <a:t>más</a:t>
            </a:r>
            <a:r>
              <a:rPr lang="en-US" sz="1600" dirty="0" smtClean="0"/>
              <a:t> en: </a:t>
            </a:r>
            <a:r>
              <a:rPr lang="en-US" sz="1600" dirty="0" smtClean="0">
                <a:hlinkClick r:id="rId5"/>
              </a:rPr>
              <a:t>http</a:t>
            </a:r>
            <a:r>
              <a:rPr lang="en-US" sz="1600" dirty="0">
                <a:hlinkClick r:id="rId5"/>
              </a:rPr>
              <a:t>://svms.org/tutorials/</a:t>
            </a:r>
            <a:endParaRPr lang="es-ES" sz="1600" dirty="0"/>
          </a:p>
        </p:txBody>
      </p:sp>
    </p:spTree>
    <p:extLst>
      <p:ext uri="{BB962C8B-B14F-4D97-AF65-F5344CB8AC3E}">
        <p14:creationId xmlns:p14="http://schemas.microsoft.com/office/powerpoint/2010/main" val="1121761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35</a:t>
            </a:fld>
            <a:endParaRPr lang="es-ES"/>
          </a:p>
        </p:txBody>
      </p:sp>
      <p:sp>
        <p:nvSpPr>
          <p:cNvPr id="5" name="6 Rectángulo redondeado">
            <a:extLst>
              <a:ext uri="{FF2B5EF4-FFF2-40B4-BE49-F238E27FC236}">
                <a16:creationId xmlns:a16="http://schemas.microsoft.com/office/drawing/2014/main" id="{3D49BCB3-9891-4127-BAE4-FAA6892926BB}"/>
              </a:ext>
            </a:extLst>
          </p:cNvPr>
          <p:cNvSpPr/>
          <p:nvPr/>
        </p:nvSpPr>
        <p:spPr>
          <a:xfrm>
            <a:off x="2438729" y="2710123"/>
            <a:ext cx="6456774" cy="181196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buNone/>
            </a:pPr>
            <a:r>
              <a:rPr lang="es-CO" sz="3200" cap="small" dirty="0"/>
              <a:t>¿Cómo seleccionar el mejor hiperplano de separación?</a:t>
            </a:r>
          </a:p>
        </p:txBody>
      </p:sp>
      <p:pic>
        <p:nvPicPr>
          <p:cNvPr id="6" name="Picture 2">
            <a:extLst>
              <a:ext uri="{FF2B5EF4-FFF2-40B4-BE49-F238E27FC236}">
                <a16:creationId xmlns:a16="http://schemas.microsoft.com/office/drawing/2014/main" id="{925567BB-DCEA-41BB-A912-A1859E61D79A}"/>
              </a:ext>
            </a:extLst>
          </p:cNvPr>
          <p:cNvPicPr>
            <a:picLocks noChangeAspect="1" noChangeArrowheads="1"/>
          </p:cNvPicPr>
          <p:nvPr/>
        </p:nvPicPr>
        <p:blipFill>
          <a:blip r:embed="rId2"/>
          <a:srcRect/>
          <a:stretch>
            <a:fillRect/>
          </a:stretch>
        </p:blipFill>
        <p:spPr bwMode="auto">
          <a:xfrm>
            <a:off x="8302314" y="944857"/>
            <a:ext cx="1955800" cy="4624387"/>
          </a:xfrm>
          <a:prstGeom prst="rect">
            <a:avLst/>
          </a:prstGeom>
          <a:noFill/>
          <a:ln w="9525">
            <a:noFill/>
            <a:miter lim="800000"/>
            <a:headEnd/>
            <a:tailEnd/>
          </a:ln>
          <a:effectLst/>
        </p:spPr>
      </p:pic>
    </p:spTree>
    <p:extLst>
      <p:ext uri="{BB962C8B-B14F-4D97-AF65-F5344CB8AC3E}">
        <p14:creationId xmlns:p14="http://schemas.microsoft.com/office/powerpoint/2010/main" val="157850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11631808"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Funcionamiento:</a:t>
            </a:r>
          </a:p>
          <a:p>
            <a:pPr marL="355600" lvl="2" indent="0" defTabSz="411163" eaLnBrk="0" hangingPunct="0">
              <a:lnSpc>
                <a:spcPct val="110000"/>
              </a:lnSpc>
              <a:spcBef>
                <a:spcPts val="600"/>
              </a:spcBef>
              <a:buNone/>
              <a:tabLst>
                <a:tab pos="2239963" algn="l"/>
              </a:tabLst>
              <a:defRPr/>
            </a:pPr>
            <a:r>
              <a:rPr lang="es-CO" sz="2000" dirty="0">
                <a:solidFill>
                  <a:srgbClr val="080808"/>
                </a:solidFill>
                <a:cs typeface="Times New Roman" pitchFamily="18" charset="0"/>
              </a:rPr>
              <a:t>La SVM busca el hiperplano que </a:t>
            </a:r>
            <a:r>
              <a:rPr lang="es-CO" sz="2000" b="1" dirty="0">
                <a:solidFill>
                  <a:schemeClr val="accent5"/>
                </a:solidFill>
                <a:cs typeface="Times New Roman" pitchFamily="18" charset="0"/>
              </a:rPr>
              <a:t>maximiza</a:t>
            </a:r>
            <a:r>
              <a:rPr lang="es-CO" sz="2000" dirty="0">
                <a:solidFill>
                  <a:srgbClr val="080808"/>
                </a:solidFill>
                <a:cs typeface="Times New Roman" pitchFamily="18" charset="0"/>
              </a:rPr>
              <a:t> la distancia (o margen) con los puntos que estén más cerca de él, razón por la cual también se les conoce a las SVM como clasificadores de margen máximo.</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36</a:t>
            </a:fld>
            <a:endParaRPr lang="es-ES"/>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11" name="Picture 3">
            <a:extLst>
              <a:ext uri="{FF2B5EF4-FFF2-40B4-BE49-F238E27FC236}">
                <a16:creationId xmlns:a16="http://schemas.microsoft.com/office/drawing/2014/main" id="{1DCD0143-92E9-49E7-B002-BBFDBCE70536}"/>
              </a:ext>
            </a:extLst>
          </p:cNvPr>
          <p:cNvPicPr>
            <a:picLocks noChangeAspect="1" noChangeArrowheads="1"/>
          </p:cNvPicPr>
          <p:nvPr/>
        </p:nvPicPr>
        <p:blipFill>
          <a:blip r:embed="rId3"/>
          <a:srcRect/>
          <a:stretch>
            <a:fillRect/>
          </a:stretch>
        </p:blipFill>
        <p:spPr bwMode="auto">
          <a:xfrm>
            <a:off x="6809873" y="2610451"/>
            <a:ext cx="3376738" cy="3051690"/>
          </a:xfrm>
          <a:prstGeom prst="rect">
            <a:avLst/>
          </a:prstGeom>
          <a:noFill/>
          <a:ln w="9525">
            <a:noFill/>
            <a:miter lim="800000"/>
            <a:headEnd/>
            <a:tailEnd/>
          </a:ln>
          <a:effectLst/>
        </p:spPr>
      </p:pic>
      <p:pic>
        <p:nvPicPr>
          <p:cNvPr id="12" name="Picture 3">
            <a:extLst>
              <a:ext uri="{FF2B5EF4-FFF2-40B4-BE49-F238E27FC236}">
                <a16:creationId xmlns:a16="http://schemas.microsoft.com/office/drawing/2014/main" id="{DB57D483-12F8-4B75-A479-EBF9C62D73FF}"/>
              </a:ext>
            </a:extLst>
          </p:cNvPr>
          <p:cNvPicPr>
            <a:picLocks noChangeAspect="1" noChangeArrowheads="1"/>
          </p:cNvPicPr>
          <p:nvPr/>
        </p:nvPicPr>
        <p:blipFill>
          <a:blip r:embed="rId3"/>
          <a:srcRect/>
          <a:stretch>
            <a:fillRect/>
          </a:stretch>
        </p:blipFill>
        <p:spPr bwMode="auto">
          <a:xfrm>
            <a:off x="2644580" y="2610451"/>
            <a:ext cx="3376738" cy="3051690"/>
          </a:xfrm>
          <a:prstGeom prst="rect">
            <a:avLst/>
          </a:prstGeom>
          <a:noFill/>
          <a:ln w="9525">
            <a:noFill/>
            <a:miter lim="800000"/>
            <a:headEnd/>
            <a:tailEnd/>
          </a:ln>
          <a:effectLst/>
        </p:spPr>
      </p:pic>
      <p:cxnSp>
        <p:nvCxnSpPr>
          <p:cNvPr id="17" name="12 Conector recto">
            <a:extLst>
              <a:ext uri="{FF2B5EF4-FFF2-40B4-BE49-F238E27FC236}">
                <a16:creationId xmlns:a16="http://schemas.microsoft.com/office/drawing/2014/main" id="{D3356CC0-DAB7-4A91-8A9A-4BA6101AC4D7}"/>
              </a:ext>
            </a:extLst>
          </p:cNvPr>
          <p:cNvCxnSpPr/>
          <p:nvPr/>
        </p:nvCxnSpPr>
        <p:spPr>
          <a:xfrm>
            <a:off x="3897014" y="2999329"/>
            <a:ext cx="0" cy="23156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13 Conector recto">
            <a:extLst>
              <a:ext uri="{FF2B5EF4-FFF2-40B4-BE49-F238E27FC236}">
                <a16:creationId xmlns:a16="http://schemas.microsoft.com/office/drawing/2014/main" id="{477DB411-FD85-47AF-8194-212570A6AFA5}"/>
              </a:ext>
            </a:extLst>
          </p:cNvPr>
          <p:cNvCxnSpPr/>
          <p:nvPr/>
        </p:nvCxnSpPr>
        <p:spPr>
          <a:xfrm>
            <a:off x="4372027" y="2999329"/>
            <a:ext cx="0" cy="23156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14 Conector recto">
            <a:extLst>
              <a:ext uri="{FF2B5EF4-FFF2-40B4-BE49-F238E27FC236}">
                <a16:creationId xmlns:a16="http://schemas.microsoft.com/office/drawing/2014/main" id="{13BBA9FE-E5D9-48C7-AE19-86592593CD9F}"/>
              </a:ext>
            </a:extLst>
          </p:cNvPr>
          <p:cNvCxnSpPr/>
          <p:nvPr/>
        </p:nvCxnSpPr>
        <p:spPr>
          <a:xfrm>
            <a:off x="4134521" y="2999329"/>
            <a:ext cx="0" cy="2315688"/>
          </a:xfrm>
          <a:prstGeom prst="line">
            <a:avLst/>
          </a:prstGeom>
          <a:ln w="1270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20" name="16 Conector recto">
            <a:extLst>
              <a:ext uri="{FF2B5EF4-FFF2-40B4-BE49-F238E27FC236}">
                <a16:creationId xmlns:a16="http://schemas.microsoft.com/office/drawing/2014/main" id="{E07807B0-75FF-40EE-BF28-6FD38628AB25}"/>
              </a:ext>
            </a:extLst>
          </p:cNvPr>
          <p:cNvCxnSpPr/>
          <p:nvPr/>
        </p:nvCxnSpPr>
        <p:spPr>
          <a:xfrm>
            <a:off x="7055851" y="3143809"/>
            <a:ext cx="1359266" cy="218308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21 Conector recto">
            <a:extLst>
              <a:ext uri="{FF2B5EF4-FFF2-40B4-BE49-F238E27FC236}">
                <a16:creationId xmlns:a16="http://schemas.microsoft.com/office/drawing/2014/main" id="{341E09F0-6000-4945-87D3-3E9370C434D4}"/>
              </a:ext>
            </a:extLst>
          </p:cNvPr>
          <p:cNvCxnSpPr/>
          <p:nvPr/>
        </p:nvCxnSpPr>
        <p:spPr>
          <a:xfrm>
            <a:off x="8030384" y="3129954"/>
            <a:ext cx="1359266" cy="218308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24 Conector recto">
            <a:extLst>
              <a:ext uri="{FF2B5EF4-FFF2-40B4-BE49-F238E27FC236}">
                <a16:creationId xmlns:a16="http://schemas.microsoft.com/office/drawing/2014/main" id="{03A726CE-E91C-41D8-915C-61FD969EB5B8}"/>
              </a:ext>
            </a:extLst>
          </p:cNvPr>
          <p:cNvCxnSpPr/>
          <p:nvPr/>
        </p:nvCxnSpPr>
        <p:spPr>
          <a:xfrm>
            <a:off x="7543118" y="3139854"/>
            <a:ext cx="1359266" cy="2183082"/>
          </a:xfrm>
          <a:prstGeom prst="line">
            <a:avLst/>
          </a:prstGeom>
          <a:ln w="1270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23" name="26 Conector recto de flecha">
            <a:extLst>
              <a:ext uri="{FF2B5EF4-FFF2-40B4-BE49-F238E27FC236}">
                <a16:creationId xmlns:a16="http://schemas.microsoft.com/office/drawing/2014/main" id="{63D2C690-609A-4A67-8849-64CF4BF6F9A7}"/>
              </a:ext>
            </a:extLst>
          </p:cNvPr>
          <p:cNvCxnSpPr/>
          <p:nvPr/>
        </p:nvCxnSpPr>
        <p:spPr>
          <a:xfrm>
            <a:off x="3897014" y="4307587"/>
            <a:ext cx="47501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27 Conector recto de flecha">
            <a:extLst>
              <a:ext uri="{FF2B5EF4-FFF2-40B4-BE49-F238E27FC236}">
                <a16:creationId xmlns:a16="http://schemas.microsoft.com/office/drawing/2014/main" id="{E8468BE1-67EC-47B4-8ADF-02A2966A5260}"/>
              </a:ext>
            </a:extLst>
          </p:cNvPr>
          <p:cNvCxnSpPr/>
          <p:nvPr/>
        </p:nvCxnSpPr>
        <p:spPr>
          <a:xfrm flipV="1">
            <a:off x="8184385" y="4614685"/>
            <a:ext cx="765499" cy="3918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29 Elipse">
            <a:extLst>
              <a:ext uri="{FF2B5EF4-FFF2-40B4-BE49-F238E27FC236}">
                <a16:creationId xmlns:a16="http://schemas.microsoft.com/office/drawing/2014/main" id="{293C794D-2513-4522-9161-E7AC327D7AED}"/>
              </a:ext>
            </a:extLst>
          </p:cNvPr>
          <p:cNvSpPr/>
          <p:nvPr/>
        </p:nvSpPr>
        <p:spPr>
          <a:xfrm>
            <a:off x="3635757" y="4093826"/>
            <a:ext cx="1021278" cy="415636"/>
          </a:xfrm>
          <a:prstGeom prst="ellipse">
            <a:avLst/>
          </a:prstGeom>
          <a:solidFill>
            <a:srgbClr val="F2DCDB">
              <a:alpha val="30196"/>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26" name="31 Elipse">
            <a:extLst>
              <a:ext uri="{FF2B5EF4-FFF2-40B4-BE49-F238E27FC236}">
                <a16:creationId xmlns:a16="http://schemas.microsoft.com/office/drawing/2014/main" id="{598C3182-8CF3-44D7-9217-60D2633CE589}"/>
              </a:ext>
            </a:extLst>
          </p:cNvPr>
          <p:cNvSpPr/>
          <p:nvPr/>
        </p:nvSpPr>
        <p:spPr>
          <a:xfrm rot="20045788">
            <a:off x="8083077" y="4592918"/>
            <a:ext cx="1021278" cy="415636"/>
          </a:xfrm>
          <a:prstGeom prst="ellipse">
            <a:avLst/>
          </a:prstGeom>
          <a:solidFill>
            <a:srgbClr val="F2DCDB">
              <a:alpha val="30196"/>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cxnSp>
        <p:nvCxnSpPr>
          <p:cNvPr id="27" name="33 Conector recto">
            <a:extLst>
              <a:ext uri="{FF2B5EF4-FFF2-40B4-BE49-F238E27FC236}">
                <a16:creationId xmlns:a16="http://schemas.microsoft.com/office/drawing/2014/main" id="{E11D5007-1F61-47AB-AF01-AF8CABC68ACE}"/>
              </a:ext>
            </a:extLst>
          </p:cNvPr>
          <p:cNvCxnSpPr>
            <a:stCxn id="25" idx="5"/>
            <a:endCxn id="28" idx="0"/>
          </p:cNvCxnSpPr>
          <p:nvPr/>
        </p:nvCxnSpPr>
        <p:spPr>
          <a:xfrm>
            <a:off x="4507472" y="4448594"/>
            <a:ext cx="899487" cy="1191782"/>
          </a:xfrm>
          <a:prstGeom prst="line">
            <a:avLst/>
          </a:prstGeom>
          <a:ln w="9525">
            <a:solidFill>
              <a:srgbClr val="000000"/>
            </a:solidFill>
            <a:headEnd type="arrow" w="med" len="med"/>
            <a:tailEnd type="none" w="med" len="med"/>
          </a:ln>
        </p:spPr>
        <p:style>
          <a:lnRef idx="2">
            <a:schemeClr val="accent2"/>
          </a:lnRef>
          <a:fillRef idx="1">
            <a:schemeClr val="lt1"/>
          </a:fillRef>
          <a:effectRef idx="0">
            <a:schemeClr val="accent2"/>
          </a:effectRef>
          <a:fontRef idx="minor">
            <a:schemeClr val="dk1"/>
          </a:fontRef>
        </p:style>
      </p:cxnSp>
      <p:sp>
        <p:nvSpPr>
          <p:cNvPr id="28" name="35 CuadroTexto">
            <a:extLst>
              <a:ext uri="{FF2B5EF4-FFF2-40B4-BE49-F238E27FC236}">
                <a16:creationId xmlns:a16="http://schemas.microsoft.com/office/drawing/2014/main" id="{0F8A3B2F-2B62-4F69-BD52-7132F3FD36B0}"/>
              </a:ext>
            </a:extLst>
          </p:cNvPr>
          <p:cNvSpPr txBox="1"/>
          <p:nvPr/>
        </p:nvSpPr>
        <p:spPr>
          <a:xfrm>
            <a:off x="4956354" y="5640376"/>
            <a:ext cx="901209" cy="523220"/>
          </a:xfrm>
          <a:prstGeom prst="rect">
            <a:avLst/>
          </a:prstGeom>
          <a:noFill/>
        </p:spPr>
        <p:txBody>
          <a:bodyPr wrap="none" rtlCol="0">
            <a:spAutoFit/>
          </a:bodyPr>
          <a:lstStyle/>
          <a:p>
            <a:pPr algn="ctr">
              <a:lnSpc>
                <a:spcPct val="100000"/>
              </a:lnSpc>
              <a:buNone/>
            </a:pPr>
            <a:r>
              <a:rPr lang="es-CO" sz="1400" dirty="0"/>
              <a:t>Margen </a:t>
            </a:r>
          </a:p>
          <a:p>
            <a:pPr algn="ctr">
              <a:lnSpc>
                <a:spcPct val="100000"/>
              </a:lnSpc>
              <a:buNone/>
            </a:pPr>
            <a:r>
              <a:rPr lang="es-CO" sz="1400" dirty="0"/>
              <a:t>Pequeña</a:t>
            </a:r>
          </a:p>
        </p:txBody>
      </p:sp>
      <p:cxnSp>
        <p:nvCxnSpPr>
          <p:cNvPr id="29" name="36 Conector recto">
            <a:extLst>
              <a:ext uri="{FF2B5EF4-FFF2-40B4-BE49-F238E27FC236}">
                <a16:creationId xmlns:a16="http://schemas.microsoft.com/office/drawing/2014/main" id="{1F0DAD25-9624-448F-9CF2-982542B663A4}"/>
              </a:ext>
            </a:extLst>
          </p:cNvPr>
          <p:cNvCxnSpPr/>
          <p:nvPr/>
        </p:nvCxnSpPr>
        <p:spPr>
          <a:xfrm>
            <a:off x="8902384" y="4877925"/>
            <a:ext cx="487266" cy="784216"/>
          </a:xfrm>
          <a:prstGeom prst="line">
            <a:avLst/>
          </a:prstGeom>
          <a:ln w="9525">
            <a:solidFill>
              <a:srgbClr val="000000"/>
            </a:solidFill>
            <a:headEnd type="arrow" w="med" len="med"/>
            <a:tailEnd type="none" w="med" len="med"/>
          </a:ln>
        </p:spPr>
        <p:style>
          <a:lnRef idx="2">
            <a:schemeClr val="accent2"/>
          </a:lnRef>
          <a:fillRef idx="1">
            <a:schemeClr val="lt1"/>
          </a:fillRef>
          <a:effectRef idx="0">
            <a:schemeClr val="accent2"/>
          </a:effectRef>
          <a:fontRef idx="minor">
            <a:schemeClr val="dk1"/>
          </a:fontRef>
        </p:style>
      </p:cxnSp>
      <p:sp>
        <p:nvSpPr>
          <p:cNvPr id="30" name="37 CuadroTexto">
            <a:extLst>
              <a:ext uri="{FF2B5EF4-FFF2-40B4-BE49-F238E27FC236}">
                <a16:creationId xmlns:a16="http://schemas.microsoft.com/office/drawing/2014/main" id="{529B9A49-AD1A-4EAB-A721-5F78DA699AC9}"/>
              </a:ext>
            </a:extLst>
          </p:cNvPr>
          <p:cNvSpPr txBox="1"/>
          <p:nvPr/>
        </p:nvSpPr>
        <p:spPr>
          <a:xfrm>
            <a:off x="9143837" y="5653744"/>
            <a:ext cx="840294" cy="523220"/>
          </a:xfrm>
          <a:prstGeom prst="rect">
            <a:avLst/>
          </a:prstGeom>
          <a:noFill/>
        </p:spPr>
        <p:txBody>
          <a:bodyPr wrap="none" rtlCol="0">
            <a:spAutoFit/>
          </a:bodyPr>
          <a:lstStyle/>
          <a:p>
            <a:pPr algn="ctr">
              <a:lnSpc>
                <a:spcPct val="100000"/>
              </a:lnSpc>
              <a:buNone/>
            </a:pPr>
            <a:r>
              <a:rPr lang="es-CO" sz="1400" dirty="0"/>
              <a:t>Margen </a:t>
            </a:r>
          </a:p>
          <a:p>
            <a:pPr algn="ctr">
              <a:lnSpc>
                <a:spcPct val="100000"/>
              </a:lnSpc>
              <a:buNone/>
            </a:pPr>
            <a:r>
              <a:rPr lang="es-CO" sz="1400" dirty="0"/>
              <a:t>Grande</a:t>
            </a:r>
          </a:p>
        </p:txBody>
      </p:sp>
      <p:cxnSp>
        <p:nvCxnSpPr>
          <p:cNvPr id="31" name="38 Conector recto de flecha">
            <a:extLst>
              <a:ext uri="{FF2B5EF4-FFF2-40B4-BE49-F238E27FC236}">
                <a16:creationId xmlns:a16="http://schemas.microsoft.com/office/drawing/2014/main" id="{54766CEF-F01B-4946-885F-C67110236773}"/>
              </a:ext>
            </a:extLst>
          </p:cNvPr>
          <p:cNvCxnSpPr>
            <a:stCxn id="32" idx="0"/>
            <a:endCxn id="35" idx="2"/>
          </p:cNvCxnSpPr>
          <p:nvPr/>
        </p:nvCxnSpPr>
        <p:spPr>
          <a:xfrm flipV="1">
            <a:off x="2502922" y="4800736"/>
            <a:ext cx="1277000" cy="9697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2" name="39 CuadroTexto">
            <a:extLst>
              <a:ext uri="{FF2B5EF4-FFF2-40B4-BE49-F238E27FC236}">
                <a16:creationId xmlns:a16="http://schemas.microsoft.com/office/drawing/2014/main" id="{67EE68A1-90C0-47EF-9B82-A5AF63B574BF}"/>
              </a:ext>
            </a:extLst>
          </p:cNvPr>
          <p:cNvSpPr txBox="1"/>
          <p:nvPr/>
        </p:nvSpPr>
        <p:spPr>
          <a:xfrm>
            <a:off x="1785674" y="5770509"/>
            <a:ext cx="1434495" cy="307777"/>
          </a:xfrm>
          <a:prstGeom prst="rect">
            <a:avLst/>
          </a:prstGeom>
          <a:noFill/>
        </p:spPr>
        <p:txBody>
          <a:bodyPr wrap="none" rtlCol="0">
            <a:spAutoFit/>
          </a:bodyPr>
          <a:lstStyle/>
          <a:p>
            <a:pPr algn="ctr">
              <a:lnSpc>
                <a:spcPct val="100000"/>
              </a:lnSpc>
              <a:buNone/>
            </a:pPr>
            <a:r>
              <a:rPr lang="es-CO" sz="1400" dirty="0">
                <a:solidFill>
                  <a:srgbClr val="C00000"/>
                </a:solidFill>
              </a:rPr>
              <a:t>Vectores Soporte</a:t>
            </a:r>
          </a:p>
        </p:txBody>
      </p:sp>
      <p:cxnSp>
        <p:nvCxnSpPr>
          <p:cNvPr id="33" name="45 Conector recto de flecha">
            <a:extLst>
              <a:ext uri="{FF2B5EF4-FFF2-40B4-BE49-F238E27FC236}">
                <a16:creationId xmlns:a16="http://schemas.microsoft.com/office/drawing/2014/main" id="{92ABA16A-F4D6-4573-8B69-079CF434F2BA}"/>
              </a:ext>
            </a:extLst>
          </p:cNvPr>
          <p:cNvCxnSpPr>
            <a:stCxn id="32" idx="0"/>
          </p:cNvCxnSpPr>
          <p:nvPr/>
        </p:nvCxnSpPr>
        <p:spPr>
          <a:xfrm flipV="1">
            <a:off x="2502922" y="3951327"/>
            <a:ext cx="1838296" cy="18191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54 Elipse">
            <a:extLst>
              <a:ext uri="{FF2B5EF4-FFF2-40B4-BE49-F238E27FC236}">
                <a16:creationId xmlns:a16="http://schemas.microsoft.com/office/drawing/2014/main" id="{A2584399-4845-4D44-A1C1-0DFF4548E1F3}"/>
              </a:ext>
            </a:extLst>
          </p:cNvPr>
          <p:cNvSpPr/>
          <p:nvPr/>
        </p:nvSpPr>
        <p:spPr>
          <a:xfrm>
            <a:off x="4341218" y="3844447"/>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35" name="55 Elipse">
            <a:extLst>
              <a:ext uri="{FF2B5EF4-FFF2-40B4-BE49-F238E27FC236}">
                <a16:creationId xmlns:a16="http://schemas.microsoft.com/office/drawing/2014/main" id="{BD2ADBA3-C8D8-4508-8CB3-3D6351062EF2}"/>
              </a:ext>
            </a:extLst>
          </p:cNvPr>
          <p:cNvSpPr/>
          <p:nvPr/>
        </p:nvSpPr>
        <p:spPr>
          <a:xfrm>
            <a:off x="3779922" y="4723546"/>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36" name="56 Elipse">
            <a:extLst>
              <a:ext uri="{FF2B5EF4-FFF2-40B4-BE49-F238E27FC236}">
                <a16:creationId xmlns:a16="http://schemas.microsoft.com/office/drawing/2014/main" id="{31310D27-FDB2-421E-BBF9-9689BB9F3E81}"/>
              </a:ext>
            </a:extLst>
          </p:cNvPr>
          <p:cNvSpPr/>
          <p:nvPr/>
        </p:nvSpPr>
        <p:spPr>
          <a:xfrm>
            <a:off x="3777947" y="4994696"/>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37" name="59 Conector recto de flecha">
            <a:extLst>
              <a:ext uri="{FF2B5EF4-FFF2-40B4-BE49-F238E27FC236}">
                <a16:creationId xmlns:a16="http://schemas.microsoft.com/office/drawing/2014/main" id="{9B0E3AC1-4883-4D30-B08C-9D18C55E3509}"/>
              </a:ext>
            </a:extLst>
          </p:cNvPr>
          <p:cNvCxnSpPr>
            <a:stCxn id="32" idx="0"/>
            <a:endCxn id="36" idx="3"/>
          </p:cNvCxnSpPr>
          <p:nvPr/>
        </p:nvCxnSpPr>
        <p:spPr>
          <a:xfrm flipV="1">
            <a:off x="2502922" y="5126467"/>
            <a:ext cx="1295894" cy="6440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63 Elipse">
            <a:extLst>
              <a:ext uri="{FF2B5EF4-FFF2-40B4-BE49-F238E27FC236}">
                <a16:creationId xmlns:a16="http://schemas.microsoft.com/office/drawing/2014/main" id="{B5CD16A2-5725-4E74-BE28-32A36A5B25E0}"/>
              </a:ext>
            </a:extLst>
          </p:cNvPr>
          <p:cNvSpPr/>
          <p:nvPr/>
        </p:nvSpPr>
        <p:spPr>
          <a:xfrm>
            <a:off x="8510121" y="3838199"/>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39" name="64 Elipse">
            <a:extLst>
              <a:ext uri="{FF2B5EF4-FFF2-40B4-BE49-F238E27FC236}">
                <a16:creationId xmlns:a16="http://schemas.microsoft.com/office/drawing/2014/main" id="{B59B3AEB-E524-4942-BE9A-A69ACDF0865F}"/>
              </a:ext>
            </a:extLst>
          </p:cNvPr>
          <p:cNvSpPr/>
          <p:nvPr/>
        </p:nvSpPr>
        <p:spPr>
          <a:xfrm>
            <a:off x="7792120" y="4467908"/>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40" name="66 Elipse">
            <a:extLst>
              <a:ext uri="{FF2B5EF4-FFF2-40B4-BE49-F238E27FC236}">
                <a16:creationId xmlns:a16="http://schemas.microsoft.com/office/drawing/2014/main" id="{4EB0524C-D6F7-4ABF-95DD-63E1E90860DF}"/>
              </a:ext>
            </a:extLst>
          </p:cNvPr>
          <p:cNvSpPr/>
          <p:nvPr/>
        </p:nvSpPr>
        <p:spPr>
          <a:xfrm>
            <a:off x="7944520" y="4727183"/>
            <a:ext cx="142504" cy="15437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41" name="67 Conector recto de flecha">
            <a:extLst>
              <a:ext uri="{FF2B5EF4-FFF2-40B4-BE49-F238E27FC236}">
                <a16:creationId xmlns:a16="http://schemas.microsoft.com/office/drawing/2014/main" id="{6279F543-0909-4B23-9CA2-6491B50AEDC9}"/>
              </a:ext>
            </a:extLst>
          </p:cNvPr>
          <p:cNvCxnSpPr>
            <a:stCxn id="42" idx="0"/>
            <a:endCxn id="39" idx="3"/>
          </p:cNvCxnSpPr>
          <p:nvPr/>
        </p:nvCxnSpPr>
        <p:spPr>
          <a:xfrm flipV="1">
            <a:off x="7543118" y="4599679"/>
            <a:ext cx="269871" cy="11485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68 CuadroTexto">
            <a:extLst>
              <a:ext uri="{FF2B5EF4-FFF2-40B4-BE49-F238E27FC236}">
                <a16:creationId xmlns:a16="http://schemas.microsoft.com/office/drawing/2014/main" id="{96F8B213-1E42-4152-8EB0-6C075F11E2F2}"/>
              </a:ext>
            </a:extLst>
          </p:cNvPr>
          <p:cNvSpPr txBox="1"/>
          <p:nvPr/>
        </p:nvSpPr>
        <p:spPr>
          <a:xfrm>
            <a:off x="6764026" y="5748224"/>
            <a:ext cx="1558183" cy="307777"/>
          </a:xfrm>
          <a:prstGeom prst="rect">
            <a:avLst/>
          </a:prstGeom>
          <a:noFill/>
        </p:spPr>
        <p:txBody>
          <a:bodyPr wrap="square" rtlCol="0">
            <a:spAutoFit/>
          </a:bodyPr>
          <a:lstStyle/>
          <a:p>
            <a:pPr algn="ctr">
              <a:lnSpc>
                <a:spcPct val="100000"/>
              </a:lnSpc>
              <a:buNone/>
            </a:pPr>
            <a:r>
              <a:rPr lang="es-CO" sz="1400" dirty="0">
                <a:solidFill>
                  <a:srgbClr val="C00000"/>
                </a:solidFill>
              </a:rPr>
              <a:t>Vectores Soporte</a:t>
            </a:r>
          </a:p>
        </p:txBody>
      </p:sp>
      <p:cxnSp>
        <p:nvCxnSpPr>
          <p:cNvPr id="43" name="69 Conector recto de flecha">
            <a:extLst>
              <a:ext uri="{FF2B5EF4-FFF2-40B4-BE49-F238E27FC236}">
                <a16:creationId xmlns:a16="http://schemas.microsoft.com/office/drawing/2014/main" id="{99360F32-BA17-4AA8-BBCE-F493D157EAAA}"/>
              </a:ext>
            </a:extLst>
          </p:cNvPr>
          <p:cNvCxnSpPr>
            <a:stCxn id="42" idx="0"/>
            <a:endCxn id="38" idx="3"/>
          </p:cNvCxnSpPr>
          <p:nvPr/>
        </p:nvCxnSpPr>
        <p:spPr>
          <a:xfrm flipV="1">
            <a:off x="7543118" y="3969970"/>
            <a:ext cx="987872" cy="177825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 name="70 Conector recto de flecha">
            <a:extLst>
              <a:ext uri="{FF2B5EF4-FFF2-40B4-BE49-F238E27FC236}">
                <a16:creationId xmlns:a16="http://schemas.microsoft.com/office/drawing/2014/main" id="{CC132153-A758-481C-9A8A-72EBD19CE1D3}"/>
              </a:ext>
            </a:extLst>
          </p:cNvPr>
          <p:cNvCxnSpPr>
            <a:stCxn id="42" idx="0"/>
            <a:endCxn id="40" idx="3"/>
          </p:cNvCxnSpPr>
          <p:nvPr/>
        </p:nvCxnSpPr>
        <p:spPr>
          <a:xfrm flipV="1">
            <a:off x="7543118" y="4858954"/>
            <a:ext cx="422271" cy="8892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8771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2" y="1106312"/>
                <a:ext cx="11631808"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En notación formal:</a:t>
                </a:r>
              </a:p>
              <a:p>
                <a:pPr marL="355600" lvl="2" indent="0" defTabSz="411163" eaLnBrk="0" hangingPunct="0">
                  <a:lnSpc>
                    <a:spcPct val="110000"/>
                  </a:lnSpc>
                  <a:spcBef>
                    <a:spcPts val="600"/>
                  </a:spcBef>
                  <a:buNone/>
                  <a:tabLst>
                    <a:tab pos="2239963" algn="l"/>
                  </a:tabLst>
                  <a:defRPr/>
                </a:pPr>
                <a:r>
                  <a:rPr lang="es-CO" sz="2000" dirty="0"/>
                  <a:t>Como el hiperplano separa las muestras positivas (+1) de las negativas (-1), los puntos que están en el hiperplano deben satisfacer la ecuación: </a:t>
                </a:r>
                <a14:m>
                  <m:oMath xmlns:m="http://schemas.openxmlformats.org/officeDocument/2006/math">
                    <m:r>
                      <a:rPr lang="es-CO" sz="2000" b="1" i="1" dirty="0" smtClean="0">
                        <a:latin typeface="Cambria Math" panose="02040503050406030204" pitchFamily="18" charset="0"/>
                        <a:cs typeface="Courier New" pitchFamily="49" charset="0"/>
                      </a:rPr>
                      <m:t>𝒘</m:t>
                    </m:r>
                    <m:r>
                      <a:rPr lang="es-CO" sz="2000" i="1" baseline="30000" dirty="0" smtClean="0">
                        <a:latin typeface="Cambria Math" panose="02040503050406030204" pitchFamily="18" charset="0"/>
                        <a:cs typeface="Courier New" pitchFamily="49" charset="0"/>
                      </a:rPr>
                      <m:t>𝑇</m:t>
                    </m:r>
                    <m:r>
                      <a:rPr lang="es-CO" sz="2000" b="1" i="0" dirty="0" err="1" smtClean="0">
                        <a:latin typeface="Cambria Math" panose="02040503050406030204" pitchFamily="18" charset="0"/>
                        <a:cs typeface="Courier New" pitchFamily="49" charset="0"/>
                      </a:rPr>
                      <m:t>𝐱</m:t>
                    </m:r>
                    <m:r>
                      <a:rPr lang="es-CO" sz="2000" i="1" dirty="0" err="1" smtClean="0">
                        <a:latin typeface="Cambria Math" panose="02040503050406030204" pitchFamily="18" charset="0"/>
                        <a:cs typeface="Courier New" pitchFamily="49" charset="0"/>
                      </a:rPr>
                      <m:t>+</m:t>
                    </m:r>
                    <m:r>
                      <a:rPr lang="es-CO" sz="2000" i="1" dirty="0" err="1" smtClean="0">
                        <a:latin typeface="Cambria Math" panose="02040503050406030204" pitchFamily="18" charset="0"/>
                        <a:cs typeface="Courier New" pitchFamily="49" charset="0"/>
                      </a:rPr>
                      <m:t>𝑏</m:t>
                    </m:r>
                    <m:r>
                      <a:rPr lang="es-CO" sz="2000" i="1" dirty="0" smtClean="0">
                        <a:latin typeface="Cambria Math" panose="02040503050406030204" pitchFamily="18" charset="0"/>
                        <a:cs typeface="Courier New" pitchFamily="49" charset="0"/>
                      </a:rPr>
                      <m:t>=0</m:t>
                    </m:r>
                  </m:oMath>
                </a14:m>
                <a:r>
                  <a:rPr lang="es-CO" sz="2000" dirty="0">
                    <a:latin typeface="Courier New" pitchFamily="49" charset="0"/>
                    <a:cs typeface="Courier New" pitchFamily="49" charset="0"/>
                  </a:rPr>
                  <a:t>.</a:t>
                </a:r>
                <a:endParaRPr lang="es-CO" sz="2000" dirty="0">
                  <a:solidFill>
                    <a:srgbClr val="080808"/>
                  </a:solidFill>
                  <a:cs typeface="Times New Roman"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2" y="1106312"/>
                <a:ext cx="11631808" cy="5070652"/>
              </a:xfrm>
              <a:blipFill>
                <a:blip r:embed="rId3"/>
                <a:stretch>
                  <a:fillRect t="-361"/>
                </a:stretch>
              </a:blipFill>
            </p:spPr>
            <p:txBody>
              <a:bodyPr/>
              <a:lstStyle/>
              <a:p>
                <a:r>
                  <a:rPr lang="es-CO">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45" name="Picture 3">
            <a:extLst>
              <a:ext uri="{FF2B5EF4-FFF2-40B4-BE49-F238E27FC236}">
                <a16:creationId xmlns:a16="http://schemas.microsoft.com/office/drawing/2014/main" id="{0BFFE37A-6502-4010-B29D-C98D23840268}"/>
              </a:ext>
            </a:extLst>
          </p:cNvPr>
          <p:cNvPicPr>
            <a:picLocks noChangeAspect="1" noChangeArrowheads="1"/>
          </p:cNvPicPr>
          <p:nvPr/>
        </p:nvPicPr>
        <p:blipFill>
          <a:blip r:embed="rId4"/>
          <a:srcRect/>
          <a:stretch>
            <a:fillRect/>
          </a:stretch>
        </p:blipFill>
        <p:spPr bwMode="auto">
          <a:xfrm>
            <a:off x="641918" y="2468245"/>
            <a:ext cx="4496423" cy="4063593"/>
          </a:xfrm>
          <a:prstGeom prst="rect">
            <a:avLst/>
          </a:prstGeom>
          <a:noFill/>
          <a:ln w="9525">
            <a:noFill/>
            <a:miter lim="800000"/>
            <a:headEnd/>
            <a:tailEnd/>
          </a:ln>
          <a:effectLst/>
        </p:spPr>
      </p:pic>
      <p:cxnSp>
        <p:nvCxnSpPr>
          <p:cNvPr id="46" name="5 Conector recto">
            <a:extLst>
              <a:ext uri="{FF2B5EF4-FFF2-40B4-BE49-F238E27FC236}">
                <a16:creationId xmlns:a16="http://schemas.microsoft.com/office/drawing/2014/main" id="{D3BB5B53-6505-41F6-A43E-76FBA93E9EC2}"/>
              </a:ext>
            </a:extLst>
          </p:cNvPr>
          <p:cNvCxnSpPr/>
          <p:nvPr/>
        </p:nvCxnSpPr>
        <p:spPr>
          <a:xfrm>
            <a:off x="1018475" y="3120877"/>
            <a:ext cx="1679949" cy="29688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6 Conector recto">
            <a:extLst>
              <a:ext uri="{FF2B5EF4-FFF2-40B4-BE49-F238E27FC236}">
                <a16:creationId xmlns:a16="http://schemas.microsoft.com/office/drawing/2014/main" id="{D979775D-FA5B-4DFE-A2C1-A237AFB96043}"/>
              </a:ext>
            </a:extLst>
          </p:cNvPr>
          <p:cNvCxnSpPr/>
          <p:nvPr/>
        </p:nvCxnSpPr>
        <p:spPr>
          <a:xfrm>
            <a:off x="2140281" y="2823994"/>
            <a:ext cx="1840643" cy="32657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7 Conector recto">
            <a:extLst>
              <a:ext uri="{FF2B5EF4-FFF2-40B4-BE49-F238E27FC236}">
                <a16:creationId xmlns:a16="http://schemas.microsoft.com/office/drawing/2014/main" id="{D35FC171-7371-4713-A6BC-8931DB89F3E6}"/>
              </a:ext>
            </a:extLst>
          </p:cNvPr>
          <p:cNvCxnSpPr/>
          <p:nvPr/>
        </p:nvCxnSpPr>
        <p:spPr>
          <a:xfrm>
            <a:off x="1653393" y="3120877"/>
            <a:ext cx="1686281" cy="2968832"/>
          </a:xfrm>
          <a:prstGeom prst="line">
            <a:avLst/>
          </a:prstGeom>
          <a:ln w="1270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9" name="8 Conector recto de flecha">
            <a:extLst>
              <a:ext uri="{FF2B5EF4-FFF2-40B4-BE49-F238E27FC236}">
                <a16:creationId xmlns:a16="http://schemas.microsoft.com/office/drawing/2014/main" id="{41F55DF6-0D36-4970-B7C6-D95C8A0DE90F}"/>
              </a:ext>
            </a:extLst>
          </p:cNvPr>
          <p:cNvCxnSpPr/>
          <p:nvPr/>
        </p:nvCxnSpPr>
        <p:spPr>
          <a:xfrm flipV="1">
            <a:off x="2316694" y="4851191"/>
            <a:ext cx="919486" cy="5347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44 Rectángulo">
                <a:extLst>
                  <a:ext uri="{FF2B5EF4-FFF2-40B4-BE49-F238E27FC236}">
                    <a16:creationId xmlns:a16="http://schemas.microsoft.com/office/drawing/2014/main" id="{1AB2484A-E2E6-4EC0-9147-FDC69F0F78B6}"/>
                  </a:ext>
                </a:extLst>
              </p:cNvPr>
              <p:cNvSpPr/>
              <p:nvPr/>
            </p:nvSpPr>
            <p:spPr>
              <a:xfrm rot="19930644">
                <a:off x="1088765" y="2838225"/>
                <a:ext cx="1037720" cy="36933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s-CO" b="1" i="1" dirty="0" smtClean="0">
                          <a:solidFill>
                            <a:schemeClr val="accent6">
                              <a:lumMod val="75000"/>
                            </a:schemeClr>
                          </a:solidFill>
                          <a:latin typeface="Cambria Math" panose="02040503050406030204" pitchFamily="18" charset="0"/>
                          <a:cs typeface="Courier New" pitchFamily="49" charset="0"/>
                        </a:rPr>
                        <m:t>𝒘</m:t>
                      </m:r>
                      <m:r>
                        <a:rPr lang="es-CO" i="1" baseline="30000" dirty="0">
                          <a:solidFill>
                            <a:schemeClr val="accent6">
                              <a:lumMod val="75000"/>
                            </a:schemeClr>
                          </a:solidFill>
                          <a:latin typeface="Cambria Math" panose="02040503050406030204" pitchFamily="18" charset="0"/>
                          <a:cs typeface="Courier New" pitchFamily="49" charset="0"/>
                        </a:rPr>
                        <m:t>𝑇</m:t>
                      </m:r>
                      <m:r>
                        <a:rPr lang="es-CO" b="1" dirty="0" err="1">
                          <a:solidFill>
                            <a:schemeClr val="accent6">
                              <a:lumMod val="75000"/>
                            </a:schemeClr>
                          </a:solidFill>
                          <a:latin typeface="Cambria Math" panose="02040503050406030204" pitchFamily="18" charset="0"/>
                          <a:cs typeface="Courier New" pitchFamily="49" charset="0"/>
                        </a:rPr>
                        <m:t>𝐱</m:t>
                      </m:r>
                      <m:r>
                        <a:rPr lang="es-CO" i="1" dirty="0" err="1">
                          <a:solidFill>
                            <a:schemeClr val="accent6">
                              <a:lumMod val="75000"/>
                            </a:schemeClr>
                          </a:solidFill>
                          <a:latin typeface="Cambria Math" panose="02040503050406030204" pitchFamily="18" charset="0"/>
                          <a:cs typeface="Courier New" pitchFamily="49" charset="0"/>
                        </a:rPr>
                        <m:t>+</m:t>
                      </m:r>
                      <m:r>
                        <a:rPr lang="es-CO" i="1" dirty="0" err="1">
                          <a:solidFill>
                            <a:schemeClr val="accent6">
                              <a:lumMod val="75000"/>
                            </a:schemeClr>
                          </a:solidFill>
                          <a:latin typeface="Cambria Math" panose="02040503050406030204" pitchFamily="18" charset="0"/>
                          <a:cs typeface="Courier New" pitchFamily="49" charset="0"/>
                        </a:rPr>
                        <m:t>𝑏</m:t>
                      </m:r>
                    </m:oMath>
                  </m:oMathPara>
                </a14:m>
                <a:endParaRPr lang="es-CO" b="1" dirty="0">
                  <a:solidFill>
                    <a:schemeClr val="accent6">
                      <a:lumMod val="75000"/>
                    </a:schemeClr>
                  </a:solidFill>
                </a:endParaRPr>
              </a:p>
            </p:txBody>
          </p:sp>
        </mc:Choice>
        <mc:Fallback xmlns="">
          <p:sp>
            <p:nvSpPr>
              <p:cNvPr id="50" name="44 Rectángulo">
                <a:extLst>
                  <a:ext uri="{FF2B5EF4-FFF2-40B4-BE49-F238E27FC236}">
                    <a16:creationId xmlns:a16="http://schemas.microsoft.com/office/drawing/2014/main" id="{1AB2484A-E2E6-4EC0-9147-FDC69F0F78B6}"/>
                  </a:ext>
                </a:extLst>
              </p:cNvPr>
              <p:cNvSpPr>
                <a:spLocks noRot="1" noChangeAspect="1" noMove="1" noResize="1" noEditPoints="1" noAdjustHandles="1" noChangeArrowheads="1" noChangeShapeType="1" noTextEdit="1"/>
              </p:cNvSpPr>
              <p:nvPr/>
            </p:nvSpPr>
            <p:spPr>
              <a:xfrm rot="19930644">
                <a:off x="1088765" y="2838225"/>
                <a:ext cx="1037720" cy="369332"/>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46 Rectángulo">
                <a:extLst>
                  <a:ext uri="{FF2B5EF4-FFF2-40B4-BE49-F238E27FC236}">
                    <a16:creationId xmlns:a16="http://schemas.microsoft.com/office/drawing/2014/main" id="{BFE284A9-0C66-483B-BD3F-55D4A761B9FD}"/>
                  </a:ext>
                </a:extLst>
              </p:cNvPr>
              <p:cNvSpPr/>
              <p:nvPr/>
            </p:nvSpPr>
            <p:spPr>
              <a:xfrm rot="19930644">
                <a:off x="3632660" y="4330764"/>
                <a:ext cx="1324080" cy="338554"/>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s-CO" sz="1600" b="1" i="1" dirty="0">
                          <a:latin typeface="Cambria Math" panose="02040503050406030204" pitchFamily="18" charset="0"/>
                          <a:cs typeface="Courier New" pitchFamily="49" charset="0"/>
                        </a:rPr>
                        <m:t>𝒘</m:t>
                      </m:r>
                      <m:r>
                        <a:rPr lang="es-CO" sz="1600" i="1" baseline="30000" dirty="0">
                          <a:latin typeface="Cambria Math" panose="02040503050406030204" pitchFamily="18" charset="0"/>
                          <a:cs typeface="Courier New" pitchFamily="49" charset="0"/>
                        </a:rPr>
                        <m:t>𝑇</m:t>
                      </m:r>
                      <m:r>
                        <a:rPr lang="es-CO" sz="1600" b="1" dirty="0" err="1">
                          <a:latin typeface="Cambria Math" panose="02040503050406030204" pitchFamily="18" charset="0"/>
                          <a:cs typeface="Courier New" pitchFamily="49" charset="0"/>
                        </a:rPr>
                        <m:t>𝐱</m:t>
                      </m:r>
                      <m:r>
                        <a:rPr lang="es-CO" sz="1600" i="1" dirty="0" err="1">
                          <a:latin typeface="Cambria Math" panose="02040503050406030204" pitchFamily="18" charset="0"/>
                          <a:cs typeface="Courier New" pitchFamily="49" charset="0"/>
                        </a:rPr>
                        <m:t>+</m:t>
                      </m:r>
                      <m:r>
                        <a:rPr lang="es-CO" sz="1600" i="1" dirty="0" err="1">
                          <a:latin typeface="Cambria Math" panose="02040503050406030204" pitchFamily="18" charset="0"/>
                          <a:cs typeface="Courier New" pitchFamily="49" charset="0"/>
                        </a:rPr>
                        <m:t>𝑏</m:t>
                      </m:r>
                      <m:r>
                        <a:rPr lang="es-CO" sz="1600" i="1" dirty="0">
                          <a:latin typeface="Cambria Math" panose="02040503050406030204" pitchFamily="18" charset="0"/>
                          <a:cs typeface="Courier New" pitchFamily="49" charset="0"/>
                        </a:rPr>
                        <m:t>=0</m:t>
                      </m:r>
                    </m:oMath>
                  </m:oMathPara>
                </a14:m>
                <a:endParaRPr lang="es-CO" sz="1600" dirty="0"/>
              </a:p>
            </p:txBody>
          </p:sp>
        </mc:Choice>
        <mc:Fallback xmlns="">
          <p:sp>
            <p:nvSpPr>
              <p:cNvPr id="51" name="46 Rectángulo">
                <a:extLst>
                  <a:ext uri="{FF2B5EF4-FFF2-40B4-BE49-F238E27FC236}">
                    <a16:creationId xmlns:a16="http://schemas.microsoft.com/office/drawing/2014/main" id="{BFE284A9-0C66-483B-BD3F-55D4A761B9FD}"/>
                  </a:ext>
                </a:extLst>
              </p:cNvPr>
              <p:cNvSpPr>
                <a:spLocks noRot="1" noChangeAspect="1" noMove="1" noResize="1" noEditPoints="1" noAdjustHandles="1" noChangeArrowheads="1" noChangeShapeType="1" noTextEdit="1"/>
              </p:cNvSpPr>
              <p:nvPr/>
            </p:nvSpPr>
            <p:spPr>
              <a:xfrm rot="19930644">
                <a:off x="3632660" y="4330764"/>
                <a:ext cx="1324080" cy="338554"/>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49 Rectángulo">
                <a:extLst>
                  <a:ext uri="{FF2B5EF4-FFF2-40B4-BE49-F238E27FC236}">
                    <a16:creationId xmlns:a16="http://schemas.microsoft.com/office/drawing/2014/main" id="{D3B88220-32EA-4D51-A0A0-33662A3E4EA4}"/>
                  </a:ext>
                </a:extLst>
              </p:cNvPr>
              <p:cNvSpPr/>
              <p:nvPr/>
            </p:nvSpPr>
            <p:spPr>
              <a:xfrm rot="19930644">
                <a:off x="942269" y="4974822"/>
                <a:ext cx="1477969" cy="338554"/>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s-CO" sz="1600" b="1" i="1" dirty="0" smtClean="0">
                          <a:latin typeface="Cambria Math" panose="02040503050406030204" pitchFamily="18" charset="0"/>
                          <a:cs typeface="Courier New" pitchFamily="49" charset="0"/>
                        </a:rPr>
                        <m:t>𝒘</m:t>
                      </m:r>
                      <m:r>
                        <a:rPr lang="es-CO" sz="1600" i="1" baseline="30000" dirty="0">
                          <a:latin typeface="Cambria Math" panose="02040503050406030204" pitchFamily="18" charset="0"/>
                          <a:cs typeface="Courier New" pitchFamily="49" charset="0"/>
                        </a:rPr>
                        <m:t>𝑇</m:t>
                      </m:r>
                      <m:r>
                        <a:rPr lang="es-CO" sz="1600" b="1" dirty="0" err="1">
                          <a:latin typeface="Cambria Math" panose="02040503050406030204" pitchFamily="18" charset="0"/>
                          <a:cs typeface="Courier New" pitchFamily="49" charset="0"/>
                        </a:rPr>
                        <m:t>𝐱</m:t>
                      </m:r>
                      <m:r>
                        <a:rPr lang="es-CO" sz="1600" i="1" dirty="0" err="1">
                          <a:latin typeface="Cambria Math" panose="02040503050406030204" pitchFamily="18" charset="0"/>
                          <a:cs typeface="Courier New" pitchFamily="49" charset="0"/>
                        </a:rPr>
                        <m:t>+</m:t>
                      </m:r>
                      <m:r>
                        <a:rPr lang="es-CO" sz="1600" i="1" dirty="0" err="1">
                          <a:latin typeface="Cambria Math" panose="02040503050406030204" pitchFamily="18" charset="0"/>
                          <a:cs typeface="Courier New" pitchFamily="49" charset="0"/>
                        </a:rPr>
                        <m:t>𝑏</m:t>
                      </m:r>
                      <m:r>
                        <a:rPr lang="es-CO" sz="1600" i="1" dirty="0">
                          <a:latin typeface="Cambria Math" panose="02040503050406030204" pitchFamily="18" charset="0"/>
                          <a:cs typeface="Courier New" pitchFamily="49" charset="0"/>
                        </a:rPr>
                        <m:t>=</m:t>
                      </m:r>
                      <m:r>
                        <a:rPr lang="es-CO" sz="1600" b="0" i="1" dirty="0" smtClean="0">
                          <a:latin typeface="Cambria Math" panose="02040503050406030204" pitchFamily="18" charset="0"/>
                          <a:cs typeface="Courier New" pitchFamily="49" charset="0"/>
                        </a:rPr>
                        <m:t>−1</m:t>
                      </m:r>
                    </m:oMath>
                  </m:oMathPara>
                </a14:m>
                <a:endParaRPr lang="es-CO" sz="1600" dirty="0"/>
              </a:p>
            </p:txBody>
          </p:sp>
        </mc:Choice>
        <mc:Fallback xmlns="">
          <p:sp>
            <p:nvSpPr>
              <p:cNvPr id="52" name="49 Rectángulo">
                <a:extLst>
                  <a:ext uri="{FF2B5EF4-FFF2-40B4-BE49-F238E27FC236}">
                    <a16:creationId xmlns:a16="http://schemas.microsoft.com/office/drawing/2014/main" id="{D3B88220-32EA-4D51-A0A0-33662A3E4EA4}"/>
                  </a:ext>
                </a:extLst>
              </p:cNvPr>
              <p:cNvSpPr>
                <a:spLocks noRot="1" noChangeAspect="1" noMove="1" noResize="1" noEditPoints="1" noAdjustHandles="1" noChangeArrowheads="1" noChangeShapeType="1" noTextEdit="1"/>
              </p:cNvSpPr>
              <p:nvPr/>
            </p:nvSpPr>
            <p:spPr>
              <a:xfrm rot="19930644">
                <a:off x="942269" y="4974822"/>
                <a:ext cx="1477969" cy="338554"/>
              </a:xfrm>
              <a:prstGeom prst="rect">
                <a:avLst/>
              </a:prstGeom>
              <a:blipFill>
                <a:blip r:embed="rId7"/>
                <a:stretch>
                  <a:fillRect/>
                </a:stretch>
              </a:blipFill>
            </p:spPr>
            <p:txBody>
              <a:bodyPr/>
              <a:lstStyle/>
              <a:p>
                <a:r>
                  <a:rPr lang="es-CO">
                    <a:noFill/>
                  </a:rPr>
                  <a:t> </a:t>
                </a:r>
              </a:p>
            </p:txBody>
          </p:sp>
        </mc:Fallback>
      </mc:AlternateContent>
      <p:sp>
        <p:nvSpPr>
          <p:cNvPr id="53" name="50 CuadroTexto">
            <a:extLst>
              <a:ext uri="{FF2B5EF4-FFF2-40B4-BE49-F238E27FC236}">
                <a16:creationId xmlns:a16="http://schemas.microsoft.com/office/drawing/2014/main" id="{773657F8-242E-40D5-8AD4-7C2B8F67129C}"/>
              </a:ext>
            </a:extLst>
          </p:cNvPr>
          <p:cNvSpPr txBox="1"/>
          <p:nvPr/>
        </p:nvSpPr>
        <p:spPr>
          <a:xfrm rot="19991619">
            <a:off x="2562680" y="4807153"/>
            <a:ext cx="322524" cy="412934"/>
          </a:xfrm>
          <a:prstGeom prst="rect">
            <a:avLst/>
          </a:prstGeom>
          <a:noFill/>
        </p:spPr>
        <p:txBody>
          <a:bodyPr wrap="none" rtlCol="0">
            <a:spAutoFit/>
          </a:bodyPr>
          <a:lstStyle/>
          <a:p>
            <a:pPr>
              <a:buNone/>
            </a:pPr>
            <a:r>
              <a:rPr lang="es-CO" dirty="0">
                <a:solidFill>
                  <a:srgbClr val="C00000"/>
                </a:solidFill>
                <a:latin typeface="Courier New" pitchFamily="49" charset="0"/>
                <a:cs typeface="Courier New" pitchFamily="49" charset="0"/>
              </a:rPr>
              <a:t>m</a:t>
            </a:r>
          </a:p>
        </p:txBody>
      </p:sp>
      <p:cxnSp>
        <p:nvCxnSpPr>
          <p:cNvPr id="54" name="52 Conector recto de flecha">
            <a:extLst>
              <a:ext uri="{FF2B5EF4-FFF2-40B4-BE49-F238E27FC236}">
                <a16:creationId xmlns:a16="http://schemas.microsoft.com/office/drawing/2014/main" id="{EF91AA15-F198-4E3B-B455-B0EC26A03FB1}"/>
              </a:ext>
            </a:extLst>
          </p:cNvPr>
          <p:cNvCxnSpPr/>
          <p:nvPr/>
        </p:nvCxnSpPr>
        <p:spPr>
          <a:xfrm flipH="1">
            <a:off x="1296260" y="3887103"/>
            <a:ext cx="786006" cy="510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60 CuadroTexto">
            <a:extLst>
              <a:ext uri="{FF2B5EF4-FFF2-40B4-BE49-F238E27FC236}">
                <a16:creationId xmlns:a16="http://schemas.microsoft.com/office/drawing/2014/main" id="{7EC4E343-FF1D-458C-88E1-488FF39D1DAE}"/>
              </a:ext>
            </a:extLst>
          </p:cNvPr>
          <p:cNvSpPr txBox="1"/>
          <p:nvPr/>
        </p:nvSpPr>
        <p:spPr>
          <a:xfrm>
            <a:off x="1120571" y="3940761"/>
            <a:ext cx="356188" cy="369332"/>
          </a:xfrm>
          <a:prstGeom prst="rect">
            <a:avLst/>
          </a:prstGeom>
          <a:noFill/>
        </p:spPr>
        <p:txBody>
          <a:bodyPr wrap="none" rtlCol="0">
            <a:spAutoFit/>
          </a:bodyPr>
          <a:lstStyle/>
          <a:p>
            <a:pPr>
              <a:buNone/>
            </a:pPr>
            <a:r>
              <a:rPr lang="es-CO" b="1" dirty="0"/>
              <a:t>w</a:t>
            </a:r>
          </a:p>
        </p:txBody>
      </p:sp>
      <mc:AlternateContent xmlns:mc="http://schemas.openxmlformats.org/markup-compatibility/2006" xmlns:a14="http://schemas.microsoft.com/office/drawing/2010/main">
        <mc:Choice Requires="a14">
          <p:sp>
            <p:nvSpPr>
              <p:cNvPr id="56" name="61 Rectángulo">
                <a:extLst>
                  <a:ext uri="{FF2B5EF4-FFF2-40B4-BE49-F238E27FC236}">
                    <a16:creationId xmlns:a16="http://schemas.microsoft.com/office/drawing/2014/main" id="{E8322DB8-1FA3-44C3-A9AE-3AEC7A0170D2}"/>
                  </a:ext>
                </a:extLst>
              </p:cNvPr>
              <p:cNvSpPr/>
              <p:nvPr/>
            </p:nvSpPr>
            <p:spPr>
              <a:xfrm>
                <a:off x="6029325" y="2823994"/>
                <a:ext cx="5850133" cy="2639056"/>
              </a:xfrm>
              <a:prstGeom prst="rect">
                <a:avLst/>
              </a:prstGeom>
            </p:spPr>
            <p:txBody>
              <a:bodyPr wrap="square">
                <a:spAutoFit/>
              </a:bodyPr>
              <a:lstStyle/>
              <a:p>
                <a:pPr marL="266700" lvl="1" indent="-266700" defTabSz="411163" eaLnBrk="0" hangingPunct="0">
                  <a:lnSpc>
                    <a:spcPct val="110000"/>
                  </a:lnSpc>
                  <a:spcBef>
                    <a:spcPts val="1200"/>
                  </a:spcBef>
                  <a:tabLst>
                    <a:tab pos="2239963" algn="l"/>
                  </a:tabLst>
                  <a:defRPr/>
                </a:pPr>
                <a:r>
                  <a:rPr lang="es-CO" b="1" cap="small" dirty="0"/>
                  <a:t>Tal que …</a:t>
                </a:r>
                <a:endParaRPr lang="es-CO" dirty="0">
                  <a:cs typeface="Times New Roman" pitchFamily="18" charset="0"/>
                </a:endParaRPr>
              </a:p>
              <a:p>
                <a:pPr marL="266700" lvl="2" indent="-266700" defTabSz="411163" eaLnBrk="0" hangingPunct="0">
                  <a:lnSpc>
                    <a:spcPct val="110000"/>
                  </a:lnSpc>
                  <a:spcBef>
                    <a:spcPts val="1200"/>
                  </a:spcBef>
                  <a:buBlip>
                    <a:blip r:embed="rId8"/>
                  </a:buBlip>
                  <a:tabLst>
                    <a:tab pos="2239963" algn="l"/>
                  </a:tabLst>
                  <a:defRPr/>
                </a:pPr>
                <a:r>
                  <a:rPr lang="es-CO" sz="1600" dirty="0">
                    <a:cs typeface="Times New Roman" pitchFamily="18" charset="0"/>
                  </a:rPr>
                  <a:t>El vector </a:t>
                </a:r>
                <a:r>
                  <a:rPr lang="es-CO" sz="1600" b="1" dirty="0">
                    <a:cs typeface="Times New Roman" pitchFamily="18" charset="0"/>
                  </a:rPr>
                  <a:t>W</a:t>
                </a:r>
                <a:r>
                  <a:rPr lang="es-CO" sz="1600" dirty="0">
                    <a:cs typeface="Times New Roman" pitchFamily="18" charset="0"/>
                  </a:rPr>
                  <a:t> es la normal al hiperplano </a:t>
                </a:r>
              </a:p>
              <a:p>
                <a:pPr marL="266700" lvl="2" indent="-266700" defTabSz="411163" eaLnBrk="0" hangingPunct="0">
                  <a:lnSpc>
                    <a:spcPct val="110000"/>
                  </a:lnSpc>
                  <a:spcBef>
                    <a:spcPts val="1200"/>
                  </a:spcBef>
                  <a:buBlip>
                    <a:blip r:embed="rId8"/>
                  </a:buBlip>
                  <a:tabLst>
                    <a:tab pos="2239963" algn="l"/>
                  </a:tabLst>
                  <a:defRPr/>
                </a:pPr>
                <a14:m>
                  <m:oMath xmlns:m="http://schemas.openxmlformats.org/officeDocument/2006/math">
                    <m:d>
                      <m:dPr>
                        <m:begChr m:val="‖"/>
                        <m:endChr m:val="‖"/>
                        <m:ctrlPr>
                          <a:rPr lang="es-CO" sz="1600" i="1">
                            <a:latin typeface="Cambria Math" panose="02040503050406030204" pitchFamily="18" charset="0"/>
                            <a:cs typeface="Times New Roman" pitchFamily="18" charset="0"/>
                          </a:rPr>
                        </m:ctrlPr>
                      </m:dPr>
                      <m:e>
                        <m:r>
                          <a:rPr lang="es-CO" sz="1600" b="1">
                            <a:latin typeface="Cambria Math" panose="02040503050406030204" pitchFamily="18" charset="0"/>
                            <a:cs typeface="Times New Roman" pitchFamily="18" charset="0"/>
                          </a:rPr>
                          <m:t>𝐖</m:t>
                        </m:r>
                      </m:e>
                    </m:d>
                    <m:r>
                      <a:rPr lang="es-CO" sz="1600" b="1" i="1">
                        <a:latin typeface="Cambria Math" panose="02040503050406030204" pitchFamily="18" charset="0"/>
                        <a:cs typeface="Times New Roman" pitchFamily="18" charset="0"/>
                      </a:rPr>
                      <m:t> </m:t>
                    </m:r>
                  </m:oMath>
                </a14:m>
                <a:r>
                  <a:rPr lang="es-CO" sz="1600" dirty="0">
                    <a:cs typeface="Times New Roman" pitchFamily="18" charset="0"/>
                  </a:rPr>
                  <a:t>es la norma del vector</a:t>
                </a:r>
              </a:p>
              <a:p>
                <a:pPr marL="266700" lvl="2" indent="-266700" defTabSz="411163" eaLnBrk="0" hangingPunct="0">
                  <a:lnSpc>
                    <a:spcPct val="110000"/>
                  </a:lnSpc>
                  <a:spcBef>
                    <a:spcPts val="1200"/>
                  </a:spcBef>
                  <a:buBlip>
                    <a:blip r:embed="rId8"/>
                  </a:buBlip>
                  <a:tabLst>
                    <a:tab pos="2239963" algn="l"/>
                  </a:tabLst>
                  <a:defRPr/>
                </a:pPr>
                <a14:m>
                  <m:oMath xmlns:m="http://schemas.openxmlformats.org/officeDocument/2006/math">
                    <m:f>
                      <m:fPr>
                        <m:ctrlPr>
                          <a:rPr lang="es-CO" sz="1600" i="1" smtClean="0">
                            <a:latin typeface="Cambria Math" panose="02040503050406030204" pitchFamily="18" charset="0"/>
                            <a:cs typeface="Times New Roman" pitchFamily="18" charset="0"/>
                          </a:rPr>
                        </m:ctrlPr>
                      </m:fPr>
                      <m:num>
                        <m:r>
                          <a:rPr lang="es-CO" sz="1600" b="0" i="1" smtClean="0">
                            <a:latin typeface="Cambria Math" panose="02040503050406030204" pitchFamily="18" charset="0"/>
                            <a:cs typeface="Times New Roman" pitchFamily="18" charset="0"/>
                          </a:rPr>
                          <m:t>𝑏</m:t>
                        </m:r>
                      </m:num>
                      <m:den>
                        <m:d>
                          <m:dPr>
                            <m:begChr m:val="‖"/>
                            <m:endChr m:val="‖"/>
                            <m:ctrlPr>
                              <a:rPr lang="es-CO" sz="1600" i="1" smtClean="0">
                                <a:latin typeface="Cambria Math" panose="02040503050406030204" pitchFamily="18" charset="0"/>
                                <a:cs typeface="Times New Roman" pitchFamily="18" charset="0"/>
                              </a:rPr>
                            </m:ctrlPr>
                          </m:dPr>
                          <m:e>
                            <m:r>
                              <a:rPr lang="es-CO" sz="1600" b="1" i="0" smtClean="0">
                                <a:latin typeface="Cambria Math" panose="02040503050406030204" pitchFamily="18" charset="0"/>
                                <a:cs typeface="Times New Roman" pitchFamily="18" charset="0"/>
                              </a:rPr>
                              <m:t>𝐖</m:t>
                            </m:r>
                          </m:e>
                        </m:d>
                      </m:den>
                    </m:f>
                  </m:oMath>
                </a14:m>
                <a:r>
                  <a:rPr lang="es-CO" sz="1600" dirty="0">
                    <a:cs typeface="Times New Roman" pitchFamily="18" charset="0"/>
                  </a:rPr>
                  <a:t> es la distancia perpendicular del hiperplano al origen.</a:t>
                </a:r>
              </a:p>
              <a:p>
                <a:pPr marL="266700" lvl="2" indent="-266700" defTabSz="411163" eaLnBrk="0" hangingPunct="0">
                  <a:lnSpc>
                    <a:spcPct val="110000"/>
                  </a:lnSpc>
                  <a:spcBef>
                    <a:spcPts val="1200"/>
                  </a:spcBef>
                  <a:buBlip>
                    <a:blip r:embed="rId8"/>
                  </a:buBlip>
                  <a:tabLst>
                    <a:tab pos="2239963" algn="l"/>
                  </a:tabLst>
                  <a:defRPr/>
                </a:pPr>
                <a14:m>
                  <m:oMath xmlns:m="http://schemas.openxmlformats.org/officeDocument/2006/math">
                    <m:r>
                      <a:rPr lang="es-CO" sz="1600" i="1" dirty="0" smtClean="0">
                        <a:latin typeface="Cambria Math" panose="02040503050406030204" pitchFamily="18" charset="0"/>
                        <a:cs typeface="Times New Roman" pitchFamily="18" charset="0"/>
                      </a:rPr>
                      <m:t>𝑚</m:t>
                    </m:r>
                    <m:r>
                      <a:rPr lang="es-CO" sz="1600" i="1" dirty="0" smtClean="0">
                        <a:latin typeface="Cambria Math" panose="02040503050406030204" pitchFamily="18" charset="0"/>
                        <a:cs typeface="Times New Roman" pitchFamily="18" charset="0"/>
                      </a:rPr>
                      <m:t>=</m:t>
                    </m:r>
                    <m:f>
                      <m:fPr>
                        <m:ctrlPr>
                          <a:rPr lang="es-CO" sz="1600" i="1">
                            <a:latin typeface="Cambria Math" panose="02040503050406030204" pitchFamily="18" charset="0"/>
                            <a:cs typeface="Times New Roman" pitchFamily="18" charset="0"/>
                          </a:rPr>
                        </m:ctrlPr>
                      </m:fPr>
                      <m:num>
                        <m:r>
                          <a:rPr lang="es-CO" sz="1600" b="0" i="1" smtClean="0">
                            <a:latin typeface="Cambria Math" panose="02040503050406030204" pitchFamily="18" charset="0"/>
                            <a:cs typeface="Times New Roman" pitchFamily="18" charset="0"/>
                          </a:rPr>
                          <m:t>2</m:t>
                        </m:r>
                      </m:num>
                      <m:den>
                        <m:d>
                          <m:dPr>
                            <m:begChr m:val="‖"/>
                            <m:endChr m:val="‖"/>
                            <m:ctrlPr>
                              <a:rPr lang="es-CO" sz="1600" i="1">
                                <a:latin typeface="Cambria Math" panose="02040503050406030204" pitchFamily="18" charset="0"/>
                                <a:cs typeface="Times New Roman" pitchFamily="18" charset="0"/>
                              </a:rPr>
                            </m:ctrlPr>
                          </m:dPr>
                          <m:e>
                            <m:r>
                              <a:rPr lang="es-CO" sz="1600" b="1">
                                <a:latin typeface="Cambria Math" panose="02040503050406030204" pitchFamily="18" charset="0"/>
                                <a:cs typeface="Times New Roman" pitchFamily="18" charset="0"/>
                              </a:rPr>
                              <m:t>𝐖</m:t>
                            </m:r>
                          </m:e>
                        </m:d>
                      </m:den>
                    </m:f>
                  </m:oMath>
                </a14:m>
                <a:r>
                  <a:rPr lang="es-CO" sz="1600" dirty="0">
                    <a:cs typeface="Times New Roman" pitchFamily="18" charset="0"/>
                  </a:rPr>
                  <a:t> es la margen o distancia entre los hiperplanos positivo y negativo. </a:t>
                </a:r>
                <a:endParaRPr lang="es-CO" sz="1600" dirty="0"/>
              </a:p>
            </p:txBody>
          </p:sp>
        </mc:Choice>
        <mc:Fallback xmlns="">
          <p:sp>
            <p:nvSpPr>
              <p:cNvPr id="56" name="61 Rectángulo">
                <a:extLst>
                  <a:ext uri="{FF2B5EF4-FFF2-40B4-BE49-F238E27FC236}">
                    <a16:creationId xmlns:a16="http://schemas.microsoft.com/office/drawing/2014/main" id="{E8322DB8-1FA3-44C3-A9AE-3AEC7A0170D2}"/>
                  </a:ext>
                </a:extLst>
              </p:cNvPr>
              <p:cNvSpPr>
                <a:spLocks noRot="1" noChangeAspect="1" noMove="1" noResize="1" noEditPoints="1" noAdjustHandles="1" noChangeArrowheads="1" noChangeShapeType="1" noTextEdit="1"/>
              </p:cNvSpPr>
              <p:nvPr/>
            </p:nvSpPr>
            <p:spPr>
              <a:xfrm>
                <a:off x="6029325" y="2823994"/>
                <a:ext cx="5850133" cy="2639056"/>
              </a:xfrm>
              <a:prstGeom prst="rect">
                <a:avLst/>
              </a:prstGeom>
              <a:blipFill>
                <a:blip r:embed="rId9"/>
                <a:stretch>
                  <a:fillRect l="-833" t="-693" r="-1146" b="-2079"/>
                </a:stretch>
              </a:blipFill>
            </p:spPr>
            <p:txBody>
              <a:bodyPr/>
              <a:lstStyle/>
              <a:p>
                <a:r>
                  <a:rPr lang="es-CO">
                    <a:noFill/>
                  </a:rPr>
                  <a:t> </a:t>
                </a:r>
              </a:p>
            </p:txBody>
          </p:sp>
        </mc:Fallback>
      </mc:AlternateContent>
    </p:spTree>
    <p:extLst>
      <p:ext uri="{BB962C8B-B14F-4D97-AF65-F5344CB8AC3E}">
        <p14:creationId xmlns:p14="http://schemas.microsoft.com/office/powerpoint/2010/main" val="18533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12542" y="1106312"/>
                <a:ext cx="11631808" cy="5070652"/>
              </a:xfrm>
            </p:spPr>
            <p:txBody>
              <a:bodyPr>
                <a:normAutofit fontScale="92500" lnSpcReduction="10000"/>
              </a:bodyPr>
              <a:lstStyle/>
              <a:p>
                <a:pPr marL="285750" indent="-285750" defTabSz="411163" eaLnBrk="0" hangingPunct="0">
                  <a:lnSpc>
                    <a:spcPct val="110000"/>
                  </a:lnSpc>
                  <a:spcBef>
                    <a:spcPts val="0"/>
                  </a:spcBef>
                  <a:buBlip>
                    <a:blip r:embed="rId2"/>
                  </a:buBlip>
                  <a:tabLst>
                    <a:tab pos="2239963" algn="l"/>
                  </a:tabLst>
                  <a:defRPr/>
                </a:pPr>
                <a:r>
                  <a:rPr lang="es-CO" sz="2200" b="1" cap="small" dirty="0"/>
                  <a:t>En notación formal:</a:t>
                </a:r>
              </a:p>
              <a:p>
                <a:pPr marL="542925" lvl="2" indent="-187325" defTabSz="411163" eaLnBrk="0" hangingPunct="0">
                  <a:lnSpc>
                    <a:spcPct val="110000"/>
                  </a:lnSpc>
                  <a:spcBef>
                    <a:spcPts val="600"/>
                  </a:spcBef>
                  <a:buBlip>
                    <a:blip r:embed="rId3"/>
                  </a:buBlip>
                  <a:tabLst>
                    <a:tab pos="2239963" algn="l"/>
                  </a:tabLst>
                  <a:defRPr/>
                </a:pPr>
                <a:r>
                  <a:rPr lang="es-CO" sz="1600" dirty="0" smtClean="0"/>
                  <a:t>El </a:t>
                </a:r>
                <a:r>
                  <a:rPr lang="es-CO" sz="1600" dirty="0"/>
                  <a:t>problema en las SVM es entonces maximizar </a:t>
                </a:r>
                <a14:m>
                  <m:oMath xmlns:m="http://schemas.openxmlformats.org/officeDocument/2006/math">
                    <m:f>
                      <m:fPr>
                        <m:ctrlPr>
                          <a:rPr lang="es-CO" sz="1600" i="1">
                            <a:latin typeface="Cambria Math" panose="02040503050406030204" pitchFamily="18" charset="0"/>
                            <a:cs typeface="Times New Roman" pitchFamily="18" charset="0"/>
                          </a:rPr>
                        </m:ctrlPr>
                      </m:fPr>
                      <m:num>
                        <m:r>
                          <a:rPr lang="es-CO" sz="1600" i="1">
                            <a:latin typeface="Cambria Math" panose="02040503050406030204" pitchFamily="18" charset="0"/>
                            <a:cs typeface="Times New Roman" pitchFamily="18" charset="0"/>
                          </a:rPr>
                          <m:t>2</m:t>
                        </m:r>
                      </m:num>
                      <m:den>
                        <m:d>
                          <m:dPr>
                            <m:begChr m:val="‖"/>
                            <m:endChr m:val="‖"/>
                            <m:ctrlPr>
                              <a:rPr lang="es-CO" sz="1600" i="1">
                                <a:latin typeface="Cambria Math" panose="02040503050406030204" pitchFamily="18" charset="0"/>
                                <a:cs typeface="Times New Roman" pitchFamily="18" charset="0"/>
                              </a:rPr>
                            </m:ctrlPr>
                          </m:dPr>
                          <m:e>
                            <m:r>
                              <a:rPr lang="es-CO" sz="1600" b="1">
                                <a:latin typeface="Cambria Math" panose="02040503050406030204" pitchFamily="18" charset="0"/>
                                <a:cs typeface="Times New Roman" pitchFamily="18" charset="0"/>
                              </a:rPr>
                              <m:t>𝐖</m:t>
                            </m:r>
                          </m:e>
                        </m:d>
                      </m:den>
                    </m:f>
                  </m:oMath>
                </a14:m>
                <a:r>
                  <a:rPr lang="es-CO" sz="1600" dirty="0"/>
                  <a:t> </a:t>
                </a:r>
              </a:p>
              <a:p>
                <a:pPr marL="542925" lvl="2" indent="-187325" defTabSz="411163" eaLnBrk="0" hangingPunct="0">
                  <a:lnSpc>
                    <a:spcPct val="110000"/>
                  </a:lnSpc>
                  <a:spcBef>
                    <a:spcPts val="600"/>
                  </a:spcBef>
                  <a:buBlip>
                    <a:blip r:embed="rId3"/>
                  </a:buBlip>
                  <a:tabLst>
                    <a:tab pos="2239963" algn="l"/>
                  </a:tabLst>
                  <a:defRPr/>
                </a:pPr>
                <a:r>
                  <a:rPr lang="es-CO" sz="1600" dirty="0"/>
                  <a:t>O lo que es lo mismo, minimizar </a:t>
                </a:r>
                <a14:m>
                  <m:oMath xmlns:m="http://schemas.openxmlformats.org/officeDocument/2006/math">
                    <m:d>
                      <m:dPr>
                        <m:ctrlPr>
                          <a:rPr lang="es-CO" sz="1600" i="1" smtClean="0">
                            <a:latin typeface="Cambria Math" panose="02040503050406030204" pitchFamily="18" charset="0"/>
                          </a:rPr>
                        </m:ctrlPr>
                      </m:dPr>
                      <m:e>
                        <m:f>
                          <m:fPr>
                            <m:ctrlPr>
                              <a:rPr lang="es-CO" sz="1600" i="1">
                                <a:latin typeface="Cambria Math" panose="02040503050406030204" pitchFamily="18" charset="0"/>
                                <a:cs typeface="Times New Roman" pitchFamily="18" charset="0"/>
                              </a:rPr>
                            </m:ctrlPr>
                          </m:fPr>
                          <m:num>
                            <m:r>
                              <a:rPr lang="es-CO" sz="1600" b="0" i="1" smtClean="0">
                                <a:latin typeface="Cambria Math" panose="02040503050406030204" pitchFamily="18" charset="0"/>
                                <a:cs typeface="Times New Roman" pitchFamily="18" charset="0"/>
                              </a:rPr>
                              <m:t>1</m:t>
                            </m:r>
                          </m:num>
                          <m:den>
                            <m:r>
                              <a:rPr lang="es-CO" sz="1600" b="1" i="1" smtClean="0">
                                <a:latin typeface="Cambria Math" panose="02040503050406030204" pitchFamily="18" charset="0"/>
                                <a:cs typeface="Times New Roman" pitchFamily="18" charset="0"/>
                              </a:rPr>
                              <m:t>𝟐</m:t>
                            </m:r>
                          </m:den>
                        </m:f>
                        <m:sSup>
                          <m:sSupPr>
                            <m:ctrlPr>
                              <a:rPr lang="es-CO" sz="1600" b="1" i="1" smtClean="0">
                                <a:latin typeface="Cambria Math" panose="02040503050406030204" pitchFamily="18" charset="0"/>
                                <a:cs typeface="Times New Roman" pitchFamily="18" charset="0"/>
                              </a:rPr>
                            </m:ctrlPr>
                          </m:sSupPr>
                          <m:e>
                            <m:d>
                              <m:dPr>
                                <m:begChr m:val="‖"/>
                                <m:endChr m:val="‖"/>
                                <m:ctrlPr>
                                  <a:rPr lang="es-CO" sz="1600" i="1">
                                    <a:latin typeface="Cambria Math" panose="02040503050406030204" pitchFamily="18" charset="0"/>
                                    <a:cs typeface="Times New Roman" pitchFamily="18" charset="0"/>
                                  </a:rPr>
                                </m:ctrlPr>
                              </m:dPr>
                              <m:e>
                                <m:r>
                                  <a:rPr lang="es-CO" sz="1600" b="1">
                                    <a:latin typeface="Cambria Math" panose="02040503050406030204" pitchFamily="18" charset="0"/>
                                    <a:cs typeface="Times New Roman" pitchFamily="18" charset="0"/>
                                  </a:rPr>
                                  <m:t>𝐖</m:t>
                                </m:r>
                              </m:e>
                            </m:d>
                          </m:e>
                          <m:sup>
                            <m:r>
                              <a:rPr lang="es-CO" sz="1600" b="1" i="1" smtClean="0">
                                <a:latin typeface="Cambria Math" panose="02040503050406030204" pitchFamily="18" charset="0"/>
                                <a:cs typeface="Times New Roman" pitchFamily="18" charset="0"/>
                              </a:rPr>
                              <m:t>𝟐</m:t>
                            </m:r>
                          </m:sup>
                        </m:sSup>
                      </m:e>
                    </m:d>
                  </m:oMath>
                </a14:m>
                <a:r>
                  <a:rPr lang="es-CO" sz="1600" dirty="0"/>
                  <a:t> sujeto a que </a:t>
                </a:r>
                <a14:m>
                  <m:oMath xmlns:m="http://schemas.openxmlformats.org/officeDocument/2006/math">
                    <m:sSub>
                      <m:sSubPr>
                        <m:ctrlPr>
                          <a:rPr lang="es-CO" sz="1600" i="1">
                            <a:solidFill>
                              <a:srgbClr val="000000"/>
                            </a:solidFill>
                            <a:latin typeface="Cambria Math" panose="02040503050406030204" pitchFamily="18" charset="0"/>
                          </a:rPr>
                        </m:ctrlPr>
                      </m:sSubPr>
                      <m:e>
                        <m:r>
                          <a:rPr lang="es-CO" sz="1600" i="1">
                            <a:solidFill>
                              <a:srgbClr val="000000"/>
                            </a:solidFill>
                            <a:latin typeface="Cambria Math" panose="02040503050406030204" pitchFamily="18" charset="0"/>
                          </a:rPr>
                          <m:t>𝑦</m:t>
                        </m:r>
                      </m:e>
                      <m:sub>
                        <m:r>
                          <a:rPr lang="es-CO" sz="1600" i="1">
                            <a:solidFill>
                              <a:srgbClr val="000000"/>
                            </a:solidFill>
                            <a:latin typeface="Cambria Math" panose="02040503050406030204" pitchFamily="18" charset="0"/>
                          </a:rPr>
                          <m:t>𝑖</m:t>
                        </m:r>
                      </m:sub>
                    </m:sSub>
                    <m:r>
                      <a:rPr lang="es-CO" sz="1600" i="1">
                        <a:solidFill>
                          <a:srgbClr val="000000"/>
                        </a:solidFill>
                        <a:latin typeface="Cambria Math" panose="02040503050406030204" pitchFamily="18" charset="0"/>
                      </a:rPr>
                      <m:t>(</m:t>
                    </m:r>
                    <m:sSup>
                      <m:sSupPr>
                        <m:ctrlPr>
                          <a:rPr lang="es-CO" sz="1600" i="1">
                            <a:solidFill>
                              <a:srgbClr val="000000"/>
                            </a:solidFill>
                            <a:latin typeface="Cambria Math" panose="02040503050406030204" pitchFamily="18" charset="0"/>
                          </a:rPr>
                        </m:ctrlPr>
                      </m:sSupPr>
                      <m:e>
                        <m:r>
                          <a:rPr lang="es-CO" sz="1600" b="1" i="0" smtClean="0">
                            <a:solidFill>
                              <a:srgbClr val="000000"/>
                            </a:solidFill>
                            <a:latin typeface="Cambria Math" panose="02040503050406030204" pitchFamily="18" charset="0"/>
                          </a:rPr>
                          <m:t>𝐖</m:t>
                        </m:r>
                      </m:e>
                      <m:sup>
                        <m:r>
                          <a:rPr lang="es-CO" sz="1600" i="1">
                            <a:solidFill>
                              <a:srgbClr val="000000"/>
                            </a:solidFill>
                            <a:latin typeface="Cambria Math" panose="02040503050406030204" pitchFamily="18" charset="0"/>
                          </a:rPr>
                          <m:t>𝑇</m:t>
                        </m:r>
                      </m:sup>
                    </m:sSup>
                    <m:sSub>
                      <m:sSubPr>
                        <m:ctrlPr>
                          <a:rPr lang="es-CO" sz="1600" i="1">
                            <a:solidFill>
                              <a:srgbClr val="000000"/>
                            </a:solidFill>
                            <a:latin typeface="Cambria Math" panose="02040503050406030204" pitchFamily="18" charset="0"/>
                          </a:rPr>
                        </m:ctrlPr>
                      </m:sSubPr>
                      <m:e>
                        <m:r>
                          <a:rPr lang="es-CO" sz="1600" b="1" i="0">
                            <a:solidFill>
                              <a:srgbClr val="000000"/>
                            </a:solidFill>
                            <a:latin typeface="Cambria Math" panose="02040503050406030204" pitchFamily="18" charset="0"/>
                          </a:rPr>
                          <m:t>𝐱</m:t>
                        </m:r>
                      </m:e>
                      <m:sub>
                        <m:r>
                          <a:rPr lang="es-CO" sz="1600" i="1">
                            <a:solidFill>
                              <a:srgbClr val="000000"/>
                            </a:solidFill>
                            <a:latin typeface="Cambria Math" panose="02040503050406030204" pitchFamily="18" charset="0"/>
                          </a:rPr>
                          <m:t>𝑖</m:t>
                        </m:r>
                      </m:sub>
                    </m:sSub>
                    <m:r>
                      <a:rPr lang="es-CO" sz="1600" i="1">
                        <a:solidFill>
                          <a:srgbClr val="000000"/>
                        </a:solidFill>
                        <a:latin typeface="Cambria Math" panose="02040503050406030204" pitchFamily="18" charset="0"/>
                      </a:rPr>
                      <m:t>−</m:t>
                    </m:r>
                    <m:r>
                      <a:rPr lang="es-CO" sz="1600" i="1">
                        <a:solidFill>
                          <a:srgbClr val="000000"/>
                        </a:solidFill>
                        <a:latin typeface="Cambria Math" panose="02040503050406030204" pitchFamily="18" charset="0"/>
                      </a:rPr>
                      <m:t>𝑏</m:t>
                    </m:r>
                    <m:r>
                      <a:rPr lang="es-CO" sz="1600" i="1">
                        <a:solidFill>
                          <a:srgbClr val="000000"/>
                        </a:solidFill>
                        <a:latin typeface="Cambria Math" panose="02040503050406030204" pitchFamily="18" charset="0"/>
                      </a:rPr>
                      <m:t>)≥1 ∀</m:t>
                    </m:r>
                    <m:r>
                      <a:rPr lang="es-CO" sz="1600" i="1">
                        <a:solidFill>
                          <a:srgbClr val="000000"/>
                        </a:solidFill>
                        <a:latin typeface="Cambria Math" panose="02040503050406030204" pitchFamily="18" charset="0"/>
                      </a:rPr>
                      <m:t>𝑖</m:t>
                    </m:r>
                    <m:r>
                      <a:rPr lang="es-CO" sz="1600" i="1">
                        <a:solidFill>
                          <a:srgbClr val="000000"/>
                        </a:solidFill>
                        <a:latin typeface="Cambria Math" panose="02040503050406030204" pitchFamily="18" charset="0"/>
                      </a:rPr>
                      <m:t>=1...</m:t>
                    </m:r>
                    <m:r>
                      <a:rPr lang="es-CO" sz="1600" i="1">
                        <a:solidFill>
                          <a:srgbClr val="000000"/>
                        </a:solidFill>
                        <a:latin typeface="Cambria Math" panose="02040503050406030204" pitchFamily="18" charset="0"/>
                      </a:rPr>
                      <m:t>𝑛</m:t>
                    </m:r>
                  </m:oMath>
                </a14:m>
                <a:endParaRPr lang="es-CO" dirty="0"/>
              </a:p>
              <a:p>
                <a:pPr marL="542925" lvl="2" indent="-187325" defTabSz="411163" eaLnBrk="0" hangingPunct="0">
                  <a:lnSpc>
                    <a:spcPct val="110000"/>
                  </a:lnSpc>
                  <a:spcBef>
                    <a:spcPts val="600"/>
                  </a:spcBef>
                  <a:buBlip>
                    <a:blip r:embed="rId3"/>
                  </a:buBlip>
                  <a:tabLst>
                    <a:tab pos="2239963" algn="l"/>
                  </a:tabLst>
                  <a:defRPr/>
                </a:pPr>
                <a:r>
                  <a:rPr lang="es-CO" sz="1600" dirty="0"/>
                  <a:t>Para resolver este problema se usan Multiplicadores de Lagrange, de tal forma que se debe construir una función Lagrangiana tal que:</a:t>
                </a:r>
              </a:p>
              <a:p>
                <a:pPr marL="542925" lvl="2" indent="-187325" defTabSz="411163" eaLnBrk="0" hangingPunct="0">
                  <a:lnSpc>
                    <a:spcPct val="110000"/>
                  </a:lnSpc>
                  <a:spcBef>
                    <a:spcPts val="600"/>
                  </a:spcBef>
                  <a:buBlip>
                    <a:blip r:embed="rId3"/>
                  </a:buBlip>
                  <a:tabLst>
                    <a:tab pos="2239963" algn="l"/>
                  </a:tabLst>
                  <a:defRPr/>
                </a:pPr>
                <a:endParaRPr lang="es-CO" dirty="0"/>
              </a:p>
              <a:p>
                <a:pPr marL="542925" lvl="2" indent="-187325" defTabSz="411163" eaLnBrk="0" hangingPunct="0">
                  <a:lnSpc>
                    <a:spcPct val="110000"/>
                  </a:lnSpc>
                  <a:spcBef>
                    <a:spcPts val="600"/>
                  </a:spcBef>
                  <a:buBlip>
                    <a:blip r:embed="rId3"/>
                  </a:buBlip>
                  <a:tabLst>
                    <a:tab pos="2239963" algn="l"/>
                  </a:tabLst>
                  <a:defRPr/>
                </a:pPr>
                <a:endParaRPr lang="es-CO" sz="1600" dirty="0"/>
              </a:p>
              <a:p>
                <a:pPr marL="542925" lvl="2" indent="-187325" defTabSz="411163" eaLnBrk="0" hangingPunct="0">
                  <a:lnSpc>
                    <a:spcPct val="110000"/>
                  </a:lnSpc>
                  <a:spcBef>
                    <a:spcPts val="600"/>
                  </a:spcBef>
                  <a:buBlip>
                    <a:blip r:embed="rId3"/>
                  </a:buBlip>
                  <a:tabLst>
                    <a:tab pos="2239963" algn="l"/>
                  </a:tabLst>
                  <a:defRPr/>
                </a:pPr>
                <a:endParaRPr lang="es-CO" dirty="0"/>
              </a:p>
              <a:p>
                <a:pPr marL="542925" lvl="2" indent="-187325" defTabSz="411163" eaLnBrk="0" hangingPunct="0">
                  <a:lnSpc>
                    <a:spcPct val="110000"/>
                  </a:lnSpc>
                  <a:spcBef>
                    <a:spcPts val="600"/>
                  </a:spcBef>
                  <a:buNone/>
                  <a:tabLst>
                    <a:tab pos="2239963" algn="l"/>
                  </a:tabLst>
                  <a:defRPr/>
                </a:pPr>
                <a:r>
                  <a:rPr lang="es-CO" sz="1600" dirty="0"/>
                  <a:t>	Sujeta a que: </a:t>
                </a:r>
                <a14:m>
                  <m:oMath xmlns:m="http://schemas.openxmlformats.org/officeDocument/2006/math">
                    <m:r>
                      <a:rPr lang="es-CO" sz="1600" i="1" dirty="0" smtClean="0">
                        <a:latin typeface="Cambria Math" panose="02040503050406030204" pitchFamily="18" charset="0"/>
                        <a:sym typeface="Symbol"/>
                      </a:rPr>
                      <m:t></m:t>
                    </m:r>
                    <m:r>
                      <a:rPr lang="es-CO" sz="1600" i="1" baseline="-25000" dirty="0" smtClean="0">
                        <a:latin typeface="Cambria Math" panose="02040503050406030204" pitchFamily="18" charset="0"/>
                        <a:sym typeface="Symbol"/>
                      </a:rPr>
                      <m:t>𝑖</m:t>
                    </m:r>
                    <m:r>
                      <a:rPr lang="es-CO" sz="1600" i="1" dirty="0" smtClean="0">
                        <a:latin typeface="Cambria Math" panose="02040503050406030204" pitchFamily="18" charset="0"/>
                        <a:sym typeface="Symbol"/>
                      </a:rPr>
                      <m:t> </m:t>
                    </m:r>
                    <m:r>
                      <a:rPr lang="es-CO" sz="1600" i="1" dirty="0">
                        <a:latin typeface="Cambria Math" panose="02040503050406030204" pitchFamily="18" charset="0"/>
                        <a:sym typeface="Symbol"/>
                      </a:rPr>
                      <m:t>0</m:t>
                    </m:r>
                  </m:oMath>
                </a14:m>
                <a:r>
                  <a:rPr lang="es-CO" sz="1600" dirty="0">
                    <a:sym typeface="Symbol"/>
                  </a:rPr>
                  <a:t> y </a:t>
                </a:r>
                <a14:m>
                  <m:oMath xmlns:m="http://schemas.openxmlformats.org/officeDocument/2006/math">
                    <m:nary>
                      <m:naryPr>
                        <m:chr m:val="∑"/>
                        <m:ctrlPr>
                          <a:rPr lang="es-CO" sz="1600" i="1" smtClean="0">
                            <a:latin typeface="Cambria Math" panose="02040503050406030204" pitchFamily="18" charset="0"/>
                            <a:sym typeface="Symbol"/>
                          </a:rPr>
                        </m:ctrlPr>
                      </m:naryPr>
                      <m:sub>
                        <m:r>
                          <m:rPr>
                            <m:brk m:alnAt="23"/>
                          </m:rPr>
                          <a:rPr lang="es-CO" sz="1600" b="0" i="1" smtClean="0">
                            <a:latin typeface="Cambria Math" panose="02040503050406030204" pitchFamily="18" charset="0"/>
                            <a:sym typeface="Symbol"/>
                          </a:rPr>
                          <m:t>𝑖</m:t>
                        </m:r>
                        <m:r>
                          <a:rPr lang="es-CO" sz="1600" b="0" i="1" smtClean="0">
                            <a:latin typeface="Cambria Math" panose="02040503050406030204" pitchFamily="18" charset="0"/>
                            <a:sym typeface="Symbol"/>
                          </a:rPr>
                          <m:t>=1</m:t>
                        </m:r>
                      </m:sub>
                      <m:sup>
                        <m:r>
                          <a:rPr lang="es-CO" sz="1600" b="0" i="1" smtClean="0">
                            <a:latin typeface="Cambria Math" panose="02040503050406030204" pitchFamily="18" charset="0"/>
                            <a:sym typeface="Symbol"/>
                          </a:rPr>
                          <m:t>𝑛</m:t>
                        </m:r>
                      </m:sup>
                      <m:e>
                        <m:sSub>
                          <m:sSubPr>
                            <m:ctrlPr>
                              <a:rPr lang="es-CO" sz="1600" i="1" smtClean="0">
                                <a:latin typeface="Cambria Math" panose="02040503050406030204" pitchFamily="18" charset="0"/>
                                <a:sym typeface="Symbol"/>
                              </a:rPr>
                            </m:ctrlPr>
                          </m:sSubPr>
                          <m:e>
                            <m:r>
                              <a:rPr lang="es-CO" sz="1600" i="1" smtClean="0">
                                <a:latin typeface="Cambria Math" panose="02040503050406030204" pitchFamily="18" charset="0"/>
                                <a:ea typeface="Cambria Math" panose="02040503050406030204" pitchFamily="18" charset="0"/>
                                <a:sym typeface="Symbol"/>
                              </a:rPr>
                              <m:t>𝛼</m:t>
                            </m:r>
                          </m:e>
                          <m:sub>
                            <m:r>
                              <a:rPr lang="es-CO" sz="1600" b="0" i="1" smtClean="0">
                                <a:latin typeface="Cambria Math" panose="02040503050406030204" pitchFamily="18" charset="0"/>
                                <a:sym typeface="Symbol"/>
                              </a:rPr>
                              <m:t>𝑖</m:t>
                            </m:r>
                          </m:sub>
                        </m:sSub>
                        <m:sSub>
                          <m:sSubPr>
                            <m:ctrlPr>
                              <a:rPr lang="es-CO" sz="1600" i="1" smtClean="0">
                                <a:latin typeface="Cambria Math" panose="02040503050406030204" pitchFamily="18" charset="0"/>
                                <a:sym typeface="Symbol"/>
                              </a:rPr>
                            </m:ctrlPr>
                          </m:sSubPr>
                          <m:e>
                            <m:r>
                              <a:rPr lang="es-CO" sz="1600" b="0" i="1" smtClean="0">
                                <a:latin typeface="Cambria Math" panose="02040503050406030204" pitchFamily="18" charset="0"/>
                                <a:sym typeface="Symbol"/>
                              </a:rPr>
                              <m:t>𝑦</m:t>
                            </m:r>
                          </m:e>
                          <m:sub>
                            <m:r>
                              <a:rPr lang="es-CO" sz="1600" b="0" i="1" smtClean="0">
                                <a:latin typeface="Cambria Math" panose="02040503050406030204" pitchFamily="18" charset="0"/>
                                <a:sym typeface="Symbol"/>
                              </a:rPr>
                              <m:t>𝑖</m:t>
                            </m:r>
                          </m:sub>
                        </m:sSub>
                        <m:r>
                          <a:rPr lang="es-CO" sz="1600" b="0" i="1" smtClean="0">
                            <a:latin typeface="Cambria Math" panose="02040503050406030204" pitchFamily="18" charset="0"/>
                            <a:sym typeface="Symbol"/>
                          </a:rPr>
                          <m:t>=0</m:t>
                        </m:r>
                      </m:e>
                    </m:nary>
                  </m:oMath>
                </a14:m>
                <a:endParaRPr lang="es-CO" sz="1600" dirty="0">
                  <a:sym typeface="Symbol"/>
                </a:endParaRPr>
              </a:p>
              <a:p>
                <a:pPr marL="542925" lvl="2" indent="-187325" defTabSz="411163" eaLnBrk="0" hangingPunct="0">
                  <a:lnSpc>
                    <a:spcPct val="110000"/>
                  </a:lnSpc>
                  <a:spcBef>
                    <a:spcPts val="600"/>
                  </a:spcBef>
                  <a:buBlip>
                    <a:blip r:embed="rId3"/>
                  </a:buBlip>
                  <a:tabLst>
                    <a:tab pos="2239963" algn="l"/>
                  </a:tabLst>
                  <a:defRPr/>
                </a:pPr>
                <a:endParaRPr lang="es-CO" sz="1600" dirty="0"/>
              </a:p>
              <a:p>
                <a:pPr marL="542925" lvl="2" indent="-187325" defTabSz="411163" eaLnBrk="0" hangingPunct="0">
                  <a:lnSpc>
                    <a:spcPct val="110000"/>
                  </a:lnSpc>
                  <a:spcBef>
                    <a:spcPts val="600"/>
                  </a:spcBef>
                  <a:buBlip>
                    <a:blip r:embed="rId3"/>
                  </a:buBlip>
                  <a:tabLst>
                    <a:tab pos="2239963" algn="l"/>
                  </a:tabLst>
                  <a:defRPr/>
                </a:pPr>
                <a:r>
                  <a:rPr lang="es-CO" sz="1600" dirty="0"/>
                  <a:t>Finalmente, el vector </a:t>
                </a:r>
                <a14:m>
                  <m:oMath xmlns:m="http://schemas.openxmlformats.org/officeDocument/2006/math">
                    <m:r>
                      <a:rPr lang="es-CO" sz="1600" b="1" i="0" dirty="0" smtClean="0">
                        <a:latin typeface="Cambria Math" panose="02040503050406030204" pitchFamily="18" charset="0"/>
                      </a:rPr>
                      <m:t>𝐖</m:t>
                    </m:r>
                  </m:oMath>
                </a14:m>
                <a:r>
                  <a:rPr lang="es-CO" sz="1600" dirty="0"/>
                  <a:t> se puede calcular gracias a los términos </a:t>
                </a:r>
                <a14:m>
                  <m:oMath xmlns:m="http://schemas.openxmlformats.org/officeDocument/2006/math">
                    <m:r>
                      <a:rPr lang="es-CO" sz="1600" i="1" dirty="0" smtClean="0">
                        <a:latin typeface="Cambria Math" panose="02040503050406030204" pitchFamily="18" charset="0"/>
                        <a:sym typeface="Symbol"/>
                      </a:rPr>
                      <m:t></m:t>
                    </m:r>
                  </m:oMath>
                </a14:m>
                <a:r>
                  <a:rPr lang="es-CO" sz="1600" dirty="0">
                    <a:sym typeface="Symbol"/>
                  </a:rPr>
                  <a:t> como </a:t>
                </a:r>
                <a14:m>
                  <m:oMath xmlns:m="http://schemas.openxmlformats.org/officeDocument/2006/math">
                    <m:r>
                      <a:rPr lang="es-CO" sz="1600" b="1" i="0" smtClean="0">
                        <a:latin typeface="Cambria Math" panose="02040503050406030204" pitchFamily="18" charset="0"/>
                        <a:sym typeface="Symbol"/>
                      </a:rPr>
                      <m:t>𝐖</m:t>
                    </m:r>
                    <m:r>
                      <a:rPr lang="es-CO" sz="1600" b="0" i="1" smtClean="0">
                        <a:latin typeface="Cambria Math" panose="02040503050406030204" pitchFamily="18" charset="0"/>
                        <a:sym typeface="Symbol"/>
                      </a:rPr>
                      <m:t>=</m:t>
                    </m:r>
                    <m:nary>
                      <m:naryPr>
                        <m:chr m:val="∑"/>
                        <m:ctrlPr>
                          <a:rPr lang="es-CO" sz="1600" i="1">
                            <a:latin typeface="Cambria Math" panose="02040503050406030204" pitchFamily="18" charset="0"/>
                            <a:sym typeface="Symbol"/>
                          </a:rPr>
                        </m:ctrlPr>
                      </m:naryPr>
                      <m:sub>
                        <m:r>
                          <m:rPr>
                            <m:brk m:alnAt="23"/>
                          </m:rPr>
                          <a:rPr lang="es-CO" sz="1600" i="1">
                            <a:latin typeface="Cambria Math" panose="02040503050406030204" pitchFamily="18" charset="0"/>
                            <a:sym typeface="Symbol"/>
                          </a:rPr>
                          <m:t>𝑖</m:t>
                        </m:r>
                        <m:r>
                          <a:rPr lang="es-CO" sz="1600" i="1">
                            <a:latin typeface="Cambria Math" panose="02040503050406030204" pitchFamily="18" charset="0"/>
                            <a:sym typeface="Symbol"/>
                          </a:rPr>
                          <m:t>=1</m:t>
                        </m:r>
                      </m:sub>
                      <m:sup>
                        <m:r>
                          <a:rPr lang="es-CO" sz="1600" i="1">
                            <a:latin typeface="Cambria Math" panose="02040503050406030204" pitchFamily="18" charset="0"/>
                            <a:sym typeface="Symbol"/>
                          </a:rPr>
                          <m:t>𝑛</m:t>
                        </m:r>
                      </m:sup>
                      <m:e>
                        <m:sSub>
                          <m:sSubPr>
                            <m:ctrlPr>
                              <a:rPr lang="es-CO" sz="1600" i="1">
                                <a:latin typeface="Cambria Math" panose="02040503050406030204" pitchFamily="18" charset="0"/>
                                <a:sym typeface="Symbol"/>
                              </a:rPr>
                            </m:ctrlPr>
                          </m:sSubPr>
                          <m:e>
                            <m:r>
                              <a:rPr lang="es-CO" sz="1600" i="1">
                                <a:latin typeface="Cambria Math" panose="02040503050406030204" pitchFamily="18" charset="0"/>
                                <a:ea typeface="Cambria Math" panose="02040503050406030204" pitchFamily="18" charset="0"/>
                                <a:sym typeface="Symbol"/>
                              </a:rPr>
                              <m:t>𝛼</m:t>
                            </m:r>
                          </m:e>
                          <m:sub>
                            <m:r>
                              <a:rPr lang="es-CO" sz="1600" i="1">
                                <a:latin typeface="Cambria Math" panose="02040503050406030204" pitchFamily="18" charset="0"/>
                                <a:sym typeface="Symbol"/>
                              </a:rPr>
                              <m:t>𝑖</m:t>
                            </m:r>
                          </m:sub>
                        </m:sSub>
                        <m:sSub>
                          <m:sSubPr>
                            <m:ctrlPr>
                              <a:rPr lang="es-CO" sz="1600" i="1">
                                <a:latin typeface="Cambria Math" panose="02040503050406030204" pitchFamily="18" charset="0"/>
                                <a:sym typeface="Symbol"/>
                              </a:rPr>
                            </m:ctrlPr>
                          </m:sSubPr>
                          <m:e>
                            <m:r>
                              <a:rPr lang="es-CO" sz="1600" i="1">
                                <a:latin typeface="Cambria Math" panose="02040503050406030204" pitchFamily="18" charset="0"/>
                                <a:sym typeface="Symbol"/>
                              </a:rPr>
                              <m:t>𝑦</m:t>
                            </m:r>
                          </m:e>
                          <m:sub>
                            <m:r>
                              <a:rPr lang="es-CO" sz="1600" i="1">
                                <a:latin typeface="Cambria Math" panose="02040503050406030204" pitchFamily="18" charset="0"/>
                                <a:sym typeface="Symbol"/>
                              </a:rPr>
                              <m:t>𝑖</m:t>
                            </m:r>
                          </m:sub>
                        </m:sSub>
                        <m:sSub>
                          <m:sSubPr>
                            <m:ctrlPr>
                              <a:rPr lang="es-CO" sz="1600" i="1">
                                <a:latin typeface="Cambria Math" panose="02040503050406030204" pitchFamily="18" charset="0"/>
                                <a:sym typeface="Symbol"/>
                              </a:rPr>
                            </m:ctrlPr>
                          </m:sSubPr>
                          <m:e>
                            <m:r>
                              <a:rPr lang="es-CO" sz="1600" b="1" i="0" smtClean="0">
                                <a:latin typeface="Cambria Math" panose="02040503050406030204" pitchFamily="18" charset="0"/>
                                <a:sym typeface="Symbol"/>
                              </a:rPr>
                              <m:t>𝐱</m:t>
                            </m:r>
                          </m:e>
                          <m:sub>
                            <m:r>
                              <a:rPr lang="es-CO" sz="1600" i="1">
                                <a:latin typeface="Cambria Math" panose="02040503050406030204" pitchFamily="18" charset="0"/>
                                <a:sym typeface="Symbol"/>
                              </a:rPr>
                              <m:t>𝑖</m:t>
                            </m:r>
                          </m:sub>
                        </m:sSub>
                      </m:e>
                    </m:nary>
                  </m:oMath>
                </a14:m>
                <a:endParaRPr lang="es-CO" sz="1600" dirty="0">
                  <a:sym typeface="Symbol"/>
                </a:endParaRPr>
              </a:p>
              <a:p>
                <a:pPr marL="542925" lvl="1" indent="-187325" defTabSz="411163" eaLnBrk="0" hangingPunct="0">
                  <a:lnSpc>
                    <a:spcPct val="250000"/>
                  </a:lnSpc>
                  <a:buNone/>
                  <a:tabLst>
                    <a:tab pos="2239963" algn="l"/>
                  </a:tabLst>
                  <a:defRPr/>
                </a:pPr>
                <a:r>
                  <a:rPr lang="es-CO" sz="1600" dirty="0">
                    <a:sym typeface="Symbol"/>
                  </a:rPr>
                  <a:t>    Con </a:t>
                </a:r>
                <a14:m>
                  <m:oMath xmlns:m="http://schemas.openxmlformats.org/officeDocument/2006/math">
                    <m:r>
                      <a:rPr lang="es-CO" sz="1600" b="0" i="1" smtClean="0">
                        <a:latin typeface="Cambria Math" panose="02040503050406030204" pitchFamily="18" charset="0"/>
                        <a:sym typeface="Symbol"/>
                      </a:rPr>
                      <m:t>𝑏</m:t>
                    </m:r>
                    <m:r>
                      <a:rPr lang="es-CO" sz="1600" b="0" i="1" smtClean="0">
                        <a:latin typeface="Cambria Math" panose="02040503050406030204" pitchFamily="18" charset="0"/>
                        <a:sym typeface="Symbol"/>
                      </a:rPr>
                      <m:t>=</m:t>
                    </m:r>
                    <m:f>
                      <m:fPr>
                        <m:ctrlPr>
                          <a:rPr lang="es-CO" sz="1600" b="0" i="1" smtClean="0">
                            <a:latin typeface="Cambria Math" panose="02040503050406030204" pitchFamily="18" charset="0"/>
                            <a:sym typeface="Symbol"/>
                          </a:rPr>
                        </m:ctrlPr>
                      </m:fPr>
                      <m:num>
                        <m:r>
                          <a:rPr lang="es-CO" sz="1600" b="0" i="1" smtClean="0">
                            <a:latin typeface="Cambria Math" panose="02040503050406030204" pitchFamily="18" charset="0"/>
                            <a:sym typeface="Symbol"/>
                          </a:rPr>
                          <m:t>1</m:t>
                        </m:r>
                      </m:num>
                      <m:den>
                        <m:r>
                          <a:rPr lang="es-CO" sz="1600" b="0" i="1" smtClean="0">
                            <a:latin typeface="Cambria Math" panose="02040503050406030204" pitchFamily="18" charset="0"/>
                            <a:sym typeface="Symbol"/>
                          </a:rPr>
                          <m:t>𝑛</m:t>
                        </m:r>
                      </m:den>
                    </m:f>
                    <m:nary>
                      <m:naryPr>
                        <m:chr m:val="∑"/>
                        <m:ctrlPr>
                          <a:rPr lang="es-CO" sz="1600" i="1">
                            <a:latin typeface="Cambria Math" panose="02040503050406030204" pitchFamily="18" charset="0"/>
                            <a:sym typeface="Symbol"/>
                          </a:rPr>
                        </m:ctrlPr>
                      </m:naryPr>
                      <m:sub>
                        <m:r>
                          <m:rPr>
                            <m:brk m:alnAt="23"/>
                          </m:rPr>
                          <a:rPr lang="es-CO" sz="1600" i="1">
                            <a:latin typeface="Cambria Math" panose="02040503050406030204" pitchFamily="18" charset="0"/>
                            <a:sym typeface="Symbol"/>
                          </a:rPr>
                          <m:t>𝑖</m:t>
                        </m:r>
                        <m:r>
                          <a:rPr lang="es-CO" sz="1600" i="1">
                            <a:latin typeface="Cambria Math" panose="02040503050406030204" pitchFamily="18" charset="0"/>
                            <a:sym typeface="Symbol"/>
                          </a:rPr>
                          <m:t>=1</m:t>
                        </m:r>
                      </m:sub>
                      <m:sup>
                        <m:r>
                          <a:rPr lang="es-CO" sz="1600" i="1">
                            <a:latin typeface="Cambria Math" panose="02040503050406030204" pitchFamily="18" charset="0"/>
                            <a:sym typeface="Symbol"/>
                          </a:rPr>
                          <m:t>𝑛</m:t>
                        </m:r>
                      </m:sup>
                      <m:e>
                        <m:r>
                          <a:rPr lang="es-CO" sz="1600" b="0" i="1" smtClean="0">
                            <a:latin typeface="Cambria Math" panose="02040503050406030204" pitchFamily="18" charset="0"/>
                            <a:sym typeface="Symbol"/>
                          </a:rPr>
                          <m:t>(</m:t>
                        </m:r>
                        <m:sSup>
                          <m:sSupPr>
                            <m:ctrlPr>
                              <a:rPr lang="es-CO" sz="1600" i="1">
                                <a:solidFill>
                                  <a:srgbClr val="000000"/>
                                </a:solidFill>
                                <a:latin typeface="Cambria Math" panose="02040503050406030204" pitchFamily="18" charset="0"/>
                              </a:rPr>
                            </m:ctrlPr>
                          </m:sSupPr>
                          <m:e>
                            <m:r>
                              <a:rPr lang="es-CO" sz="1600" b="1">
                                <a:solidFill>
                                  <a:srgbClr val="000000"/>
                                </a:solidFill>
                                <a:latin typeface="Cambria Math" panose="02040503050406030204" pitchFamily="18" charset="0"/>
                              </a:rPr>
                              <m:t>𝐖</m:t>
                            </m:r>
                          </m:e>
                          <m:sup>
                            <m:r>
                              <a:rPr lang="es-CO" sz="1600" i="1">
                                <a:solidFill>
                                  <a:srgbClr val="000000"/>
                                </a:solidFill>
                                <a:latin typeface="Cambria Math" panose="02040503050406030204" pitchFamily="18" charset="0"/>
                              </a:rPr>
                              <m:t>𝑇</m:t>
                            </m:r>
                          </m:sup>
                        </m:sSup>
                        <m:sSub>
                          <m:sSubPr>
                            <m:ctrlPr>
                              <a:rPr lang="es-CO" sz="1600" i="1">
                                <a:solidFill>
                                  <a:srgbClr val="000000"/>
                                </a:solidFill>
                                <a:latin typeface="Cambria Math" panose="02040503050406030204" pitchFamily="18" charset="0"/>
                              </a:rPr>
                            </m:ctrlPr>
                          </m:sSubPr>
                          <m:e>
                            <m:r>
                              <a:rPr lang="es-CO" sz="1600" b="1" i="0">
                                <a:solidFill>
                                  <a:srgbClr val="000000"/>
                                </a:solidFill>
                                <a:latin typeface="Cambria Math" panose="02040503050406030204" pitchFamily="18" charset="0"/>
                              </a:rPr>
                              <m:t>𝐱</m:t>
                            </m:r>
                          </m:e>
                          <m:sub>
                            <m:r>
                              <a:rPr lang="es-CO" sz="1600" i="1">
                                <a:solidFill>
                                  <a:srgbClr val="000000"/>
                                </a:solidFill>
                                <a:latin typeface="Cambria Math" panose="02040503050406030204" pitchFamily="18" charset="0"/>
                              </a:rPr>
                              <m:t>𝑖</m:t>
                            </m:r>
                          </m:sub>
                        </m:sSub>
                        <m:r>
                          <a:rPr lang="es-CO" sz="1600" i="1">
                            <a:latin typeface="Cambria Math" panose="02040503050406030204" pitchFamily="18" charset="0"/>
                            <a:sym typeface="Symbol"/>
                          </a:rPr>
                          <m:t>−</m:t>
                        </m:r>
                        <m:sSub>
                          <m:sSubPr>
                            <m:ctrlPr>
                              <a:rPr lang="es-CO" sz="1600" i="1">
                                <a:latin typeface="Cambria Math" panose="02040503050406030204" pitchFamily="18" charset="0"/>
                                <a:sym typeface="Symbol"/>
                              </a:rPr>
                            </m:ctrlPr>
                          </m:sSubPr>
                          <m:e>
                            <m:r>
                              <a:rPr lang="es-CO" sz="1600" i="1">
                                <a:latin typeface="Cambria Math" panose="02040503050406030204" pitchFamily="18" charset="0"/>
                                <a:sym typeface="Symbol"/>
                              </a:rPr>
                              <m:t>𝑦</m:t>
                            </m:r>
                          </m:e>
                          <m:sub>
                            <m:r>
                              <a:rPr lang="es-CO" sz="1600" i="1">
                                <a:latin typeface="Cambria Math" panose="02040503050406030204" pitchFamily="18" charset="0"/>
                                <a:sym typeface="Symbol"/>
                              </a:rPr>
                              <m:t>𝑖</m:t>
                            </m:r>
                          </m:sub>
                        </m:sSub>
                        <m:r>
                          <a:rPr lang="es-CO" sz="1600" b="0" i="1" smtClean="0">
                            <a:latin typeface="Cambria Math" panose="02040503050406030204" pitchFamily="18" charset="0"/>
                            <a:sym typeface="Symbol"/>
                          </a:rPr>
                          <m:t>)</m:t>
                        </m:r>
                      </m:e>
                    </m:nary>
                  </m:oMath>
                </a14:m>
                <a:endParaRPr lang="es-CO" sz="1600" dirty="0">
                  <a:sym typeface="Symbol"/>
                </a:endParaRPr>
              </a:p>
              <a:p>
                <a:pPr marL="558800" lvl="1" indent="-285750" algn="r" defTabSz="411163" eaLnBrk="0" hangingPunct="0">
                  <a:buNone/>
                  <a:tabLst>
                    <a:tab pos="2239963" algn="l"/>
                  </a:tabLst>
                  <a:defRPr/>
                </a:pPr>
                <a:endParaRPr lang="es-CO" sz="1600" b="1" dirty="0">
                  <a:solidFill>
                    <a:srgbClr val="C00000"/>
                  </a:solidFill>
                  <a:sym typeface="Symbol"/>
                </a:endParaRPr>
              </a:p>
              <a:p>
                <a:pPr marL="558800" lvl="1" indent="-285750" algn="r" defTabSz="411163" eaLnBrk="0" hangingPunct="0">
                  <a:buNone/>
                  <a:tabLst>
                    <a:tab pos="2239963" algn="l"/>
                  </a:tabLst>
                  <a:defRPr/>
                </a:pPr>
                <a:r>
                  <a:rPr lang="es-CO" sz="2200" b="1" dirty="0">
                    <a:solidFill>
                      <a:srgbClr val="C00000"/>
                    </a:solidFill>
                    <a:sym typeface="Symbol"/>
                  </a:rPr>
                  <a:t>Nota: </a:t>
                </a:r>
                <a:r>
                  <a:rPr lang="es-CO" sz="2200" dirty="0">
                    <a:sym typeface="Symbol"/>
                  </a:rPr>
                  <a:t>Las bibliotecas de funciones hacen todo esto por nosotros :)</a:t>
                </a:r>
                <a:endParaRPr lang="es-CO" sz="22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12542" y="1106312"/>
                <a:ext cx="11631808" cy="5070652"/>
              </a:xfrm>
              <a:blipFill>
                <a:blip r:embed="rId4"/>
                <a:stretch>
                  <a:fillRect t="-601" r="-577"/>
                </a:stretch>
              </a:blipFill>
            </p:spPr>
            <p:txBody>
              <a:bodyPr/>
              <a:lstStyle/>
              <a:p>
                <a:r>
                  <a:rPr lang="es-ES">
                    <a:noFill/>
                  </a:rPr>
                  <a:t> </a:t>
                </a:r>
              </a:p>
            </p:txBody>
          </p:sp>
        </mc:Fallback>
      </mc:AlternateContent>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20" name="11 Imagen" descr="112eff6f2ced49a9ac8da2c985142d01.png">
            <a:extLst>
              <a:ext uri="{FF2B5EF4-FFF2-40B4-BE49-F238E27FC236}">
                <a16:creationId xmlns:a16="http://schemas.microsoft.com/office/drawing/2014/main" id="{394FCE99-997B-4045-B114-B1F2BB3AAC9B}"/>
              </a:ext>
            </a:extLst>
          </p:cNvPr>
          <p:cNvPicPr>
            <a:picLocks noChangeAspect="1"/>
          </p:cNvPicPr>
          <p:nvPr/>
        </p:nvPicPr>
        <p:blipFill>
          <a:blip r:embed="rId5"/>
          <a:srcRect r="48703"/>
          <a:stretch>
            <a:fillRect/>
          </a:stretch>
        </p:blipFill>
        <p:spPr>
          <a:xfrm>
            <a:off x="4249681" y="2744712"/>
            <a:ext cx="3757529" cy="705281"/>
          </a:xfrm>
          <a:prstGeom prst="rect">
            <a:avLst/>
          </a:prstGeom>
        </p:spPr>
      </p:pic>
    </p:spTree>
    <p:extLst>
      <p:ext uri="{BB962C8B-B14F-4D97-AF65-F5344CB8AC3E}">
        <p14:creationId xmlns:p14="http://schemas.microsoft.com/office/powerpoint/2010/main" val="2156699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39</a:t>
            </a:fld>
            <a:endParaRPr lang="es-ES"/>
          </a:p>
        </p:txBody>
      </p:sp>
      <p:sp>
        <p:nvSpPr>
          <p:cNvPr id="5" name="6 Rectángulo redondeado">
            <a:extLst>
              <a:ext uri="{FF2B5EF4-FFF2-40B4-BE49-F238E27FC236}">
                <a16:creationId xmlns:a16="http://schemas.microsoft.com/office/drawing/2014/main" id="{3D49BCB3-9891-4127-BAE4-FAA6892926BB}"/>
              </a:ext>
            </a:extLst>
          </p:cNvPr>
          <p:cNvSpPr/>
          <p:nvPr/>
        </p:nvSpPr>
        <p:spPr>
          <a:xfrm>
            <a:off x="3743654" y="2833948"/>
            <a:ext cx="6456774" cy="181196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buNone/>
            </a:pPr>
            <a:r>
              <a:rPr lang="es-CO" sz="3200" cap="small" dirty="0"/>
              <a:t>Pero, ¿qué pasa con </a:t>
            </a:r>
          </a:p>
          <a:p>
            <a:pPr algn="ctr">
              <a:lnSpc>
                <a:spcPct val="100000"/>
              </a:lnSpc>
              <a:buNone/>
            </a:pPr>
            <a:r>
              <a:rPr lang="es-CO" sz="3200" cap="small" dirty="0"/>
              <a:t>un caso como el que sigue?</a:t>
            </a:r>
          </a:p>
        </p:txBody>
      </p:sp>
      <p:pic>
        <p:nvPicPr>
          <p:cNvPr id="6" name="Picture 2">
            <a:extLst>
              <a:ext uri="{FF2B5EF4-FFF2-40B4-BE49-F238E27FC236}">
                <a16:creationId xmlns:a16="http://schemas.microsoft.com/office/drawing/2014/main" id="{925567BB-DCEA-41BB-A912-A1859E61D79A}"/>
              </a:ext>
            </a:extLst>
          </p:cNvPr>
          <p:cNvPicPr>
            <a:picLocks noChangeAspect="1" noChangeArrowheads="1"/>
          </p:cNvPicPr>
          <p:nvPr/>
        </p:nvPicPr>
        <p:blipFill>
          <a:blip r:embed="rId2"/>
          <a:srcRect/>
          <a:stretch>
            <a:fillRect/>
          </a:stretch>
        </p:blipFill>
        <p:spPr bwMode="auto">
          <a:xfrm>
            <a:off x="2053914" y="1240631"/>
            <a:ext cx="1955800" cy="4624387"/>
          </a:xfrm>
          <a:prstGeom prst="rect">
            <a:avLst/>
          </a:prstGeom>
          <a:noFill/>
          <a:ln w="9525">
            <a:noFill/>
            <a:miter lim="800000"/>
            <a:headEnd/>
            <a:tailEnd/>
          </a:ln>
          <a:effectLst/>
        </p:spPr>
      </p:pic>
    </p:spTree>
    <p:extLst>
      <p:ext uri="{BB962C8B-B14F-4D97-AF65-F5344CB8AC3E}">
        <p14:creationId xmlns:p14="http://schemas.microsoft.com/office/powerpoint/2010/main" val="284235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4</a:t>
            </a:fld>
            <a:endParaRPr lang="es-ES"/>
          </a:p>
        </p:txBody>
      </p:sp>
      <p:sp>
        <p:nvSpPr>
          <p:cNvPr id="7" name="7 Rectángulo redondeado">
            <a:extLst>
              <a:ext uri="{FF2B5EF4-FFF2-40B4-BE49-F238E27FC236}">
                <a16:creationId xmlns:a16="http://schemas.microsoft.com/office/drawing/2014/main" id="{640D72ED-31E3-4B9E-B031-67BB0D136E66}"/>
              </a:ext>
            </a:extLst>
          </p:cNvPr>
          <p:cNvSpPr/>
          <p:nvPr/>
        </p:nvSpPr>
        <p:spPr>
          <a:xfrm>
            <a:off x="2882098" y="2343565"/>
            <a:ext cx="7778178" cy="1811966"/>
          </a:xfrm>
          <a:prstGeom prst="round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¿Qué es la Regresión Logística?</a:t>
            </a:r>
          </a:p>
        </p:txBody>
      </p:sp>
      <p:pic>
        <p:nvPicPr>
          <p:cNvPr id="9" name="Imagen 8">
            <a:extLst>
              <a:ext uri="{FF2B5EF4-FFF2-40B4-BE49-F238E27FC236}">
                <a16:creationId xmlns:a16="http://schemas.microsoft.com/office/drawing/2014/main" id="{6F08F6F6-0072-49A2-A90C-B776E170297F}"/>
              </a:ext>
            </a:extLst>
          </p:cNvPr>
          <p:cNvPicPr>
            <a:picLocks noChangeAspect="1"/>
          </p:cNvPicPr>
          <p:nvPr/>
        </p:nvPicPr>
        <p:blipFill>
          <a:blip r:embed="rId2"/>
          <a:stretch>
            <a:fillRect/>
          </a:stretch>
        </p:blipFill>
        <p:spPr>
          <a:xfrm>
            <a:off x="461590" y="2977135"/>
            <a:ext cx="3328163" cy="3534455"/>
          </a:xfrm>
          <a:prstGeom prst="rect">
            <a:avLst/>
          </a:prstGeom>
        </p:spPr>
      </p:pic>
    </p:spTree>
    <p:extLst>
      <p:ext uri="{BB962C8B-B14F-4D97-AF65-F5344CB8AC3E}">
        <p14:creationId xmlns:p14="http://schemas.microsoft.com/office/powerpoint/2010/main" val="4082796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11631808"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err="1"/>
              <a:t>Soft-Margin</a:t>
            </a:r>
            <a:r>
              <a:rPr lang="es-CO" b="1" cap="small" dirty="0"/>
              <a:t>:</a:t>
            </a:r>
          </a:p>
          <a:p>
            <a:pPr marL="447675" lvl="2" indent="-266700" defTabSz="411163" eaLnBrk="0" hangingPunct="0">
              <a:lnSpc>
                <a:spcPct val="110000"/>
              </a:lnSpc>
              <a:spcBef>
                <a:spcPts val="600"/>
              </a:spcBef>
              <a:buBlip>
                <a:blip r:embed="rId3"/>
              </a:buBlip>
              <a:tabLst>
                <a:tab pos="2239963" algn="l"/>
              </a:tabLst>
              <a:defRPr/>
            </a:pPr>
            <a:r>
              <a:rPr lang="es-CO" dirty="0"/>
              <a:t>¿Qué hacer cuando sólo hay uno pocos datos que no permiten separar linealmente el conjunto de datos?</a:t>
            </a:r>
          </a:p>
          <a:p>
            <a:pPr marL="447675" lvl="2" indent="-266700" defTabSz="411163" eaLnBrk="0" hangingPunct="0">
              <a:lnSpc>
                <a:spcPct val="110000"/>
              </a:lnSpc>
              <a:spcBef>
                <a:spcPts val="600"/>
              </a:spcBef>
              <a:buBlip>
                <a:blip r:embed="rId3"/>
              </a:buBlip>
              <a:tabLst>
                <a:tab pos="2239963" algn="l"/>
              </a:tabLst>
              <a:defRPr/>
            </a:pPr>
            <a:endParaRPr lang="es-CO" sz="1600" dirty="0"/>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6" name="Picture 4">
            <a:extLst>
              <a:ext uri="{FF2B5EF4-FFF2-40B4-BE49-F238E27FC236}">
                <a16:creationId xmlns:a16="http://schemas.microsoft.com/office/drawing/2014/main" id="{65C82FFE-B84B-4E2B-9A17-6826DDE7ACB4}"/>
              </a:ext>
            </a:extLst>
          </p:cNvPr>
          <p:cNvPicPr>
            <a:picLocks noChangeAspect="1" noChangeArrowheads="1"/>
          </p:cNvPicPr>
          <p:nvPr/>
        </p:nvPicPr>
        <p:blipFill>
          <a:blip r:embed="rId4"/>
          <a:srcRect/>
          <a:stretch>
            <a:fillRect/>
          </a:stretch>
        </p:blipFill>
        <p:spPr bwMode="auto">
          <a:xfrm>
            <a:off x="1169642" y="2851500"/>
            <a:ext cx="3532497" cy="2900188"/>
          </a:xfrm>
          <a:prstGeom prst="rect">
            <a:avLst/>
          </a:prstGeom>
          <a:noFill/>
          <a:ln w="9525">
            <a:noFill/>
            <a:miter lim="800000"/>
            <a:headEnd/>
            <a:tailEnd/>
          </a:ln>
          <a:effectLst/>
        </p:spPr>
      </p:pic>
      <p:pic>
        <p:nvPicPr>
          <p:cNvPr id="7" name="Picture 4">
            <a:extLst>
              <a:ext uri="{FF2B5EF4-FFF2-40B4-BE49-F238E27FC236}">
                <a16:creationId xmlns:a16="http://schemas.microsoft.com/office/drawing/2014/main" id="{5A711CC1-516E-4548-A61A-5EDCAFF205FD}"/>
              </a:ext>
            </a:extLst>
          </p:cNvPr>
          <p:cNvPicPr>
            <a:picLocks noChangeAspect="1" noChangeArrowheads="1"/>
          </p:cNvPicPr>
          <p:nvPr/>
        </p:nvPicPr>
        <p:blipFill>
          <a:blip r:embed="rId4"/>
          <a:srcRect/>
          <a:stretch>
            <a:fillRect/>
          </a:stretch>
        </p:blipFill>
        <p:spPr bwMode="auto">
          <a:xfrm>
            <a:off x="7301264" y="1861627"/>
            <a:ext cx="2661885" cy="2185414"/>
          </a:xfrm>
          <a:prstGeom prst="rect">
            <a:avLst/>
          </a:prstGeom>
          <a:noFill/>
          <a:ln w="9525">
            <a:noFill/>
            <a:miter lim="800000"/>
            <a:headEnd/>
            <a:tailEnd/>
          </a:ln>
          <a:effectLst/>
        </p:spPr>
      </p:pic>
      <p:sp>
        <p:nvSpPr>
          <p:cNvPr id="8" name="8 Forma libre">
            <a:extLst>
              <a:ext uri="{FF2B5EF4-FFF2-40B4-BE49-F238E27FC236}">
                <a16:creationId xmlns:a16="http://schemas.microsoft.com/office/drawing/2014/main" id="{C8E93E69-2FFE-450D-BE3A-16831F444603}"/>
              </a:ext>
            </a:extLst>
          </p:cNvPr>
          <p:cNvSpPr/>
          <p:nvPr/>
        </p:nvSpPr>
        <p:spPr>
          <a:xfrm>
            <a:off x="7142923" y="2130942"/>
            <a:ext cx="2105891" cy="1425039"/>
          </a:xfrm>
          <a:custGeom>
            <a:avLst/>
            <a:gdLst>
              <a:gd name="connsiteX0" fmla="*/ 0 w 2105891"/>
              <a:gd name="connsiteY0" fmla="*/ 0 h 1425039"/>
              <a:gd name="connsiteX1" fmla="*/ 1175658 w 2105891"/>
              <a:gd name="connsiteY1" fmla="*/ 866899 h 1425039"/>
              <a:gd name="connsiteX2" fmla="*/ 1282536 w 2105891"/>
              <a:gd name="connsiteY2" fmla="*/ 593766 h 1425039"/>
              <a:gd name="connsiteX3" fmla="*/ 1413164 w 2105891"/>
              <a:gd name="connsiteY3" fmla="*/ 665018 h 1425039"/>
              <a:gd name="connsiteX4" fmla="*/ 1341912 w 2105891"/>
              <a:gd name="connsiteY4" fmla="*/ 938151 h 1425039"/>
              <a:gd name="connsiteX5" fmla="*/ 1995055 w 2105891"/>
              <a:gd name="connsiteY5" fmla="*/ 1353787 h 1425039"/>
              <a:gd name="connsiteX6" fmla="*/ 2006930 w 2105891"/>
              <a:gd name="connsiteY6" fmla="*/ 1365662 h 142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891" h="1425039">
                <a:moveTo>
                  <a:pt x="0" y="0"/>
                </a:moveTo>
                <a:cubicBezTo>
                  <a:pt x="480951" y="383969"/>
                  <a:pt x="961902" y="767938"/>
                  <a:pt x="1175658" y="866899"/>
                </a:cubicBezTo>
                <a:cubicBezTo>
                  <a:pt x="1389414" y="965860"/>
                  <a:pt x="1242952" y="627413"/>
                  <a:pt x="1282536" y="593766"/>
                </a:cubicBezTo>
                <a:cubicBezTo>
                  <a:pt x="1322120" y="560119"/>
                  <a:pt x="1403268" y="607621"/>
                  <a:pt x="1413164" y="665018"/>
                </a:cubicBezTo>
                <a:cubicBezTo>
                  <a:pt x="1423060" y="722415"/>
                  <a:pt x="1244930" y="823356"/>
                  <a:pt x="1341912" y="938151"/>
                </a:cubicBezTo>
                <a:cubicBezTo>
                  <a:pt x="1438894" y="1052946"/>
                  <a:pt x="1884219" y="1282535"/>
                  <a:pt x="1995055" y="1353787"/>
                </a:cubicBezTo>
                <a:cubicBezTo>
                  <a:pt x="2105891" y="1425039"/>
                  <a:pt x="2056410" y="1395350"/>
                  <a:pt x="2006930" y="1365662"/>
                </a:cubicBezTo>
              </a:path>
            </a:pathLst>
          </a:custGeom>
          <a:ln w="19050">
            <a:solidFill>
              <a:schemeClr val="accent6">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9" name="9 CuadroTexto">
            <a:extLst>
              <a:ext uri="{FF2B5EF4-FFF2-40B4-BE49-F238E27FC236}">
                <a16:creationId xmlns:a16="http://schemas.microsoft.com/office/drawing/2014/main" id="{3E325339-4A6B-4E10-83BA-360243619DEA}"/>
              </a:ext>
            </a:extLst>
          </p:cNvPr>
          <p:cNvSpPr txBox="1"/>
          <p:nvPr/>
        </p:nvSpPr>
        <p:spPr>
          <a:xfrm>
            <a:off x="4263253" y="2320242"/>
            <a:ext cx="3038011" cy="523220"/>
          </a:xfrm>
          <a:prstGeom prst="rect">
            <a:avLst/>
          </a:prstGeom>
          <a:noFill/>
        </p:spPr>
        <p:txBody>
          <a:bodyPr wrap="none" rtlCol="0">
            <a:spAutoFit/>
          </a:bodyPr>
          <a:lstStyle/>
          <a:p>
            <a:pPr>
              <a:lnSpc>
                <a:spcPct val="100000"/>
              </a:lnSpc>
              <a:buNone/>
            </a:pPr>
            <a:r>
              <a:rPr lang="es-CO" sz="1400" dirty="0"/>
              <a:t>¿creamos un modelo  COMPLEJO </a:t>
            </a:r>
          </a:p>
          <a:p>
            <a:pPr>
              <a:lnSpc>
                <a:spcPct val="100000"/>
              </a:lnSpc>
              <a:buNone/>
            </a:pPr>
            <a:r>
              <a:rPr lang="es-CO" sz="1400" dirty="0"/>
              <a:t>que no es necesariamente general?</a:t>
            </a:r>
          </a:p>
        </p:txBody>
      </p:sp>
      <p:pic>
        <p:nvPicPr>
          <p:cNvPr id="10" name="Picture 4">
            <a:extLst>
              <a:ext uri="{FF2B5EF4-FFF2-40B4-BE49-F238E27FC236}">
                <a16:creationId xmlns:a16="http://schemas.microsoft.com/office/drawing/2014/main" id="{42DA6ACA-EB26-4E1A-B79A-E7E9BD9D889C}"/>
              </a:ext>
            </a:extLst>
          </p:cNvPr>
          <p:cNvPicPr>
            <a:picLocks noChangeAspect="1" noChangeArrowheads="1"/>
          </p:cNvPicPr>
          <p:nvPr/>
        </p:nvPicPr>
        <p:blipFill>
          <a:blip r:embed="rId4"/>
          <a:srcRect/>
          <a:stretch>
            <a:fillRect/>
          </a:stretch>
        </p:blipFill>
        <p:spPr bwMode="auto">
          <a:xfrm>
            <a:off x="7301265" y="4324056"/>
            <a:ext cx="2661886" cy="2185415"/>
          </a:xfrm>
          <a:prstGeom prst="rect">
            <a:avLst/>
          </a:prstGeom>
          <a:noFill/>
          <a:ln w="9525">
            <a:noFill/>
            <a:miter lim="800000"/>
            <a:headEnd/>
            <a:tailEnd/>
          </a:ln>
          <a:effectLst/>
        </p:spPr>
      </p:pic>
      <p:cxnSp>
        <p:nvCxnSpPr>
          <p:cNvPr id="11" name="12 Conector recto">
            <a:extLst>
              <a:ext uri="{FF2B5EF4-FFF2-40B4-BE49-F238E27FC236}">
                <a16:creationId xmlns:a16="http://schemas.microsoft.com/office/drawing/2014/main" id="{3BB56C8B-52B3-46F8-9735-2C70002B4755}"/>
              </a:ext>
            </a:extLst>
          </p:cNvPr>
          <p:cNvCxnSpPr>
            <a:cxnSpLocks/>
          </p:cNvCxnSpPr>
          <p:nvPr/>
        </p:nvCxnSpPr>
        <p:spPr>
          <a:xfrm>
            <a:off x="7724775" y="4186609"/>
            <a:ext cx="1666875" cy="1990355"/>
          </a:xfrm>
          <a:prstGeom prst="line">
            <a:avLst/>
          </a:prstGeom>
          <a:ln w="19050">
            <a:solidFill>
              <a:schemeClr val="accent6">
                <a:lumMod val="75000"/>
              </a:schemeClr>
            </a:solidFill>
          </a:ln>
        </p:spPr>
        <p:style>
          <a:lnRef idx="2">
            <a:schemeClr val="accent2"/>
          </a:lnRef>
          <a:fillRef idx="0">
            <a:schemeClr val="accent2"/>
          </a:fillRef>
          <a:effectRef idx="1">
            <a:schemeClr val="accent2"/>
          </a:effectRef>
          <a:fontRef idx="minor">
            <a:schemeClr val="tx1"/>
          </a:fontRef>
        </p:style>
      </p:cxnSp>
      <p:sp>
        <p:nvSpPr>
          <p:cNvPr id="12" name="13 CuadroTexto">
            <a:extLst>
              <a:ext uri="{FF2B5EF4-FFF2-40B4-BE49-F238E27FC236}">
                <a16:creationId xmlns:a16="http://schemas.microsoft.com/office/drawing/2014/main" id="{B80CBC6E-4862-49D5-8472-1C8F4ADACEE1}"/>
              </a:ext>
            </a:extLst>
          </p:cNvPr>
          <p:cNvSpPr txBox="1"/>
          <p:nvPr/>
        </p:nvSpPr>
        <p:spPr>
          <a:xfrm>
            <a:off x="4352072" y="4872728"/>
            <a:ext cx="2961067" cy="523220"/>
          </a:xfrm>
          <a:prstGeom prst="rect">
            <a:avLst/>
          </a:prstGeom>
          <a:noFill/>
        </p:spPr>
        <p:txBody>
          <a:bodyPr wrap="none" rtlCol="0">
            <a:spAutoFit/>
          </a:bodyPr>
          <a:lstStyle/>
          <a:p>
            <a:pPr>
              <a:lnSpc>
                <a:spcPct val="100000"/>
              </a:lnSpc>
              <a:buNone/>
            </a:pPr>
            <a:r>
              <a:rPr lang="es-CO" sz="1400" dirty="0"/>
              <a:t>¿creamos un modelo SIMPLE con </a:t>
            </a:r>
          </a:p>
          <a:p>
            <a:pPr>
              <a:lnSpc>
                <a:spcPct val="100000"/>
              </a:lnSpc>
              <a:buNone/>
            </a:pPr>
            <a:r>
              <a:rPr lang="es-CO" sz="1400" dirty="0"/>
              <a:t>algunos  errores de clasificación?</a:t>
            </a:r>
          </a:p>
        </p:txBody>
      </p:sp>
      <p:sp>
        <p:nvSpPr>
          <p:cNvPr id="13" name="14 Flecha derecha">
            <a:extLst>
              <a:ext uri="{FF2B5EF4-FFF2-40B4-BE49-F238E27FC236}">
                <a16:creationId xmlns:a16="http://schemas.microsoft.com/office/drawing/2014/main" id="{9BC359FC-6E52-4BA4-8349-72C4E1F48C31}"/>
              </a:ext>
            </a:extLst>
          </p:cNvPr>
          <p:cNvSpPr/>
          <p:nvPr/>
        </p:nvSpPr>
        <p:spPr>
          <a:xfrm>
            <a:off x="4939643" y="2973384"/>
            <a:ext cx="1710047" cy="2968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p>
        </p:txBody>
      </p:sp>
      <p:sp>
        <p:nvSpPr>
          <p:cNvPr id="14" name="15 Flecha derecha">
            <a:extLst>
              <a:ext uri="{FF2B5EF4-FFF2-40B4-BE49-F238E27FC236}">
                <a16:creationId xmlns:a16="http://schemas.microsoft.com/office/drawing/2014/main" id="{5A4BD68A-9EFB-4F14-8E0A-F51AD6B59775}"/>
              </a:ext>
            </a:extLst>
          </p:cNvPr>
          <p:cNvSpPr/>
          <p:nvPr/>
        </p:nvSpPr>
        <p:spPr>
          <a:xfrm>
            <a:off x="4939643" y="4575845"/>
            <a:ext cx="1710047" cy="2968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538028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5478658" cy="5070652"/>
          </a:xfrm>
        </p:spPr>
        <p:txBody>
          <a:bodyPr>
            <a:normAutofit fontScale="85000" lnSpcReduction="10000"/>
          </a:bodyPr>
          <a:lstStyle/>
          <a:p>
            <a:pPr marL="285750" indent="-285750" defTabSz="411163" eaLnBrk="0" hangingPunct="0">
              <a:lnSpc>
                <a:spcPct val="110000"/>
              </a:lnSpc>
              <a:spcBef>
                <a:spcPts val="0"/>
              </a:spcBef>
              <a:buBlip>
                <a:blip r:embed="rId4"/>
              </a:buBlip>
              <a:tabLst>
                <a:tab pos="2239963" algn="l"/>
              </a:tabLst>
              <a:defRPr/>
            </a:pPr>
            <a:r>
              <a:rPr lang="es-CO" sz="2400" b="1" cap="small" dirty="0" err="1"/>
              <a:t>Soft-Margin</a:t>
            </a:r>
            <a:r>
              <a:rPr lang="es-CO" sz="2400" b="1" cap="small" dirty="0"/>
              <a:t>:</a:t>
            </a:r>
          </a:p>
          <a:p>
            <a:pPr marL="447675" lvl="2" indent="-266700" defTabSz="411163" eaLnBrk="0" hangingPunct="0">
              <a:lnSpc>
                <a:spcPct val="120000"/>
              </a:lnSpc>
              <a:spcBef>
                <a:spcPts val="600"/>
              </a:spcBef>
              <a:buBlip>
                <a:blip r:embed="rId5"/>
              </a:buBlip>
              <a:tabLst>
                <a:tab pos="2239963" algn="l"/>
              </a:tabLst>
              <a:defRPr/>
            </a:pPr>
            <a:r>
              <a:rPr lang="es-CO" sz="1900" dirty="0"/>
              <a:t>Con el fin de permitir cierta flexibilidad, las SVM manejan un parámetro </a:t>
            </a:r>
            <a:r>
              <a:rPr lang="es-CO" sz="1900" b="1" dirty="0"/>
              <a:t>C</a:t>
            </a:r>
            <a:r>
              <a:rPr lang="es-CO" sz="1900" dirty="0"/>
              <a:t> que controla la compensación entre errores de entrenamiento y los márgenes rígidos:</a:t>
            </a: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r>
              <a:rPr lang="es-CO" sz="1900" dirty="0">
                <a:solidFill>
                  <a:srgbClr val="080808"/>
                </a:solidFill>
                <a:cs typeface="Times New Roman" pitchFamily="18" charset="0"/>
              </a:rPr>
              <a:t>Nótese que si </a:t>
            </a:r>
            <a:r>
              <a:rPr lang="en-US" sz="1900" dirty="0">
                <a:latin typeface="Symbol" pitchFamily="18" charset="2"/>
              </a:rPr>
              <a:t>x</a:t>
            </a:r>
            <a:r>
              <a:rPr lang="en-US" sz="1900" baseline="-25000" dirty="0"/>
              <a:t>i </a:t>
            </a:r>
            <a:r>
              <a:rPr lang="es-CO" sz="1900" dirty="0">
                <a:solidFill>
                  <a:srgbClr val="080808"/>
                </a:solidFill>
                <a:cs typeface="Times New Roman" pitchFamily="18" charset="0"/>
              </a:rPr>
              <a:t>=0, no hay error, así se busca minimizar:</a:t>
            </a: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endParaRPr lang="es-CO" sz="1900" dirty="0">
              <a:solidFill>
                <a:srgbClr val="080808"/>
              </a:solidFill>
              <a:cs typeface="Times New Roman" pitchFamily="18" charset="0"/>
            </a:endParaRPr>
          </a:p>
          <a:p>
            <a:pPr marL="447675" lvl="2" indent="-266700" defTabSz="411163" eaLnBrk="0" hangingPunct="0">
              <a:lnSpc>
                <a:spcPct val="120000"/>
              </a:lnSpc>
              <a:spcBef>
                <a:spcPts val="600"/>
              </a:spcBef>
              <a:buBlip>
                <a:blip r:embed="rId5"/>
              </a:buBlip>
              <a:tabLst>
                <a:tab pos="2239963" algn="l"/>
              </a:tabLst>
              <a:defRPr/>
            </a:pPr>
            <a:r>
              <a:rPr lang="es-CO" sz="1900" dirty="0">
                <a:solidFill>
                  <a:srgbClr val="080808"/>
                </a:solidFill>
                <a:cs typeface="Times New Roman" pitchFamily="18" charset="0"/>
              </a:rPr>
              <a:t>La constante </a:t>
            </a:r>
            <a:r>
              <a:rPr lang="es-CO" sz="1900" b="1" i="1" dirty="0">
                <a:solidFill>
                  <a:srgbClr val="080808"/>
                </a:solidFill>
                <a:cs typeface="Times New Roman" pitchFamily="18" charset="0"/>
              </a:rPr>
              <a:t>C</a:t>
            </a:r>
            <a:r>
              <a:rPr lang="es-CO" sz="1900" dirty="0">
                <a:solidFill>
                  <a:srgbClr val="080808"/>
                </a:solidFill>
                <a:cs typeface="Times New Roman" pitchFamily="18" charset="0"/>
              </a:rPr>
              <a:t> determina la holgura del margen blando. La elección de este valor y del tipo de </a:t>
            </a:r>
            <a:r>
              <a:rPr lang="es-CO" sz="1900" b="1" i="1" dirty="0">
                <a:solidFill>
                  <a:srgbClr val="080808"/>
                </a:solidFill>
                <a:cs typeface="Times New Roman" pitchFamily="18" charset="0"/>
              </a:rPr>
              <a:t>función </a:t>
            </a:r>
            <a:r>
              <a:rPr lang="es-CO" sz="1900" b="1" i="1" dirty="0" err="1">
                <a:solidFill>
                  <a:srgbClr val="080808"/>
                </a:solidFill>
                <a:cs typeface="Times New Roman" pitchFamily="18" charset="0"/>
              </a:rPr>
              <a:t>kernel</a:t>
            </a:r>
            <a:r>
              <a:rPr lang="es-CO" sz="1900" b="1" i="1" dirty="0">
                <a:solidFill>
                  <a:srgbClr val="080808"/>
                </a:solidFill>
                <a:cs typeface="Times New Roman" pitchFamily="18" charset="0"/>
              </a:rPr>
              <a:t> </a:t>
            </a:r>
            <a:r>
              <a:rPr lang="es-CO" sz="1900" dirty="0">
                <a:solidFill>
                  <a:srgbClr val="080808"/>
                </a:solidFill>
                <a:cs typeface="Times New Roman" pitchFamily="18" charset="0"/>
              </a:rPr>
              <a:t>influyen en el desempeño de las SVM.</a:t>
            </a:r>
            <a:endParaRPr lang="es-CO" sz="1600" dirty="0"/>
          </a:p>
        </p:txBody>
      </p:sp>
      <p:pic>
        <p:nvPicPr>
          <p:cNvPr id="15" name="Picture 4" descr="txp_fig">
            <a:extLst>
              <a:ext uri="{FF2B5EF4-FFF2-40B4-BE49-F238E27FC236}">
                <a16:creationId xmlns:a16="http://schemas.microsoft.com/office/drawing/2014/main" id="{67F4FDB1-8CE1-410D-AC03-BA86F513B855}"/>
              </a:ext>
            </a:extLst>
          </p:cNvPr>
          <p:cNvPicPr>
            <a:picLocks noChangeAspect="1" noChangeArrowheads="1"/>
          </p:cNvPicPr>
          <p:nvPr>
            <p:custDataLst>
              <p:tags r:id="rId1"/>
            </p:custDataLst>
          </p:nvPr>
        </p:nvPicPr>
        <p:blipFill>
          <a:blip r:embed="rId6"/>
          <a:srcRect/>
          <a:stretch>
            <a:fillRect/>
          </a:stretch>
        </p:blipFill>
        <p:spPr bwMode="auto">
          <a:xfrm>
            <a:off x="1588508" y="2564258"/>
            <a:ext cx="2976135" cy="830682"/>
          </a:xfrm>
          <a:prstGeom prst="rect">
            <a:avLst/>
          </a:prstGeom>
          <a:noFill/>
          <a:ln w="9525">
            <a:noFill/>
            <a:miter lim="800000"/>
            <a:headEnd/>
            <a:tailEnd/>
          </a:ln>
          <a:effectLst/>
        </p:spPr>
      </p:pic>
      <p:sp>
        <p:nvSpPr>
          <p:cNvPr id="16" name="6 Elipse">
            <a:extLst>
              <a:ext uri="{FF2B5EF4-FFF2-40B4-BE49-F238E27FC236}">
                <a16:creationId xmlns:a16="http://schemas.microsoft.com/office/drawing/2014/main" id="{0FB6FD4E-E7FD-4810-BD23-BA5A73DA665E}"/>
              </a:ext>
            </a:extLst>
          </p:cNvPr>
          <p:cNvSpPr/>
          <p:nvPr/>
        </p:nvSpPr>
        <p:spPr>
          <a:xfrm>
            <a:off x="3003803" y="2564312"/>
            <a:ext cx="525466" cy="27996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17" name="7 Elipse">
            <a:extLst>
              <a:ext uri="{FF2B5EF4-FFF2-40B4-BE49-F238E27FC236}">
                <a16:creationId xmlns:a16="http://schemas.microsoft.com/office/drawing/2014/main" id="{0874D8D1-3416-44CC-BFC4-20E49C240A30}"/>
              </a:ext>
            </a:extLst>
          </p:cNvPr>
          <p:cNvSpPr/>
          <p:nvPr/>
        </p:nvSpPr>
        <p:spPr>
          <a:xfrm>
            <a:off x="3158147" y="2861541"/>
            <a:ext cx="525466" cy="27996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pic>
        <p:nvPicPr>
          <p:cNvPr id="18" name="Picture 7" descr="C:\Documents and Settings\martin\Desktop\txp_fig.png">
            <a:extLst>
              <a:ext uri="{FF2B5EF4-FFF2-40B4-BE49-F238E27FC236}">
                <a16:creationId xmlns:a16="http://schemas.microsoft.com/office/drawing/2014/main" id="{08B784DC-DC6E-47B1-B8E6-9F861585D3EC}"/>
              </a:ext>
            </a:extLst>
          </p:cNvPr>
          <p:cNvPicPr>
            <a:picLocks noChangeAspect="1" noChangeArrowheads="1"/>
          </p:cNvPicPr>
          <p:nvPr>
            <p:custDataLst>
              <p:tags r:id="rId2"/>
            </p:custDataLst>
          </p:nvPr>
        </p:nvPicPr>
        <p:blipFill>
          <a:blip r:embed="rId7"/>
          <a:srcRect/>
          <a:stretch>
            <a:fillRect/>
          </a:stretch>
        </p:blipFill>
        <p:spPr bwMode="auto">
          <a:xfrm>
            <a:off x="2084817" y="4514534"/>
            <a:ext cx="1837972" cy="282613"/>
          </a:xfrm>
          <a:prstGeom prst="rect">
            <a:avLst/>
          </a:prstGeom>
          <a:noFill/>
          <a:ln w="9525">
            <a:noFill/>
            <a:miter lim="800000"/>
            <a:headEnd/>
            <a:tailEnd/>
          </a:ln>
          <a:effectLst/>
        </p:spPr>
      </p:pic>
      <p:sp>
        <p:nvSpPr>
          <p:cNvPr id="19" name="8 Elipse">
            <a:extLst>
              <a:ext uri="{FF2B5EF4-FFF2-40B4-BE49-F238E27FC236}">
                <a16:creationId xmlns:a16="http://schemas.microsoft.com/office/drawing/2014/main" id="{081572B8-BDE3-438C-8BE5-BEC2FBAD79F3}"/>
              </a:ext>
            </a:extLst>
          </p:cNvPr>
          <p:cNvSpPr/>
          <p:nvPr/>
        </p:nvSpPr>
        <p:spPr>
          <a:xfrm>
            <a:off x="3028508" y="4467198"/>
            <a:ext cx="894282" cy="38568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20" name="6 CuadroTexto">
            <a:extLst>
              <a:ext uri="{FF2B5EF4-FFF2-40B4-BE49-F238E27FC236}">
                <a16:creationId xmlns:a16="http://schemas.microsoft.com/office/drawing/2014/main" id="{7892424C-EE69-4CF5-9E01-4C3F841EE4B5}"/>
              </a:ext>
            </a:extLst>
          </p:cNvPr>
          <p:cNvSpPr txBox="1">
            <a:spLocks noChangeArrowheads="1"/>
          </p:cNvSpPr>
          <p:nvPr/>
        </p:nvSpPr>
        <p:spPr bwMode="auto">
          <a:xfrm>
            <a:off x="9190131" y="5651950"/>
            <a:ext cx="2519363" cy="385362"/>
          </a:xfrm>
          <a:prstGeom prst="rect">
            <a:avLst/>
          </a:prstGeom>
          <a:noFill/>
          <a:ln w="9525">
            <a:noFill/>
            <a:miter lim="800000"/>
            <a:headEnd/>
            <a:tailEnd/>
          </a:ln>
        </p:spPr>
        <p:txBody>
          <a:bodyPr>
            <a:spAutoFit/>
          </a:bodyPr>
          <a:lstStyle/>
          <a:p>
            <a:pPr algn="just">
              <a:lnSpc>
                <a:spcPts val="2500"/>
              </a:lnSpc>
              <a:buNone/>
            </a:pPr>
            <a:r>
              <a:rPr lang="es-CO" dirty="0">
                <a:solidFill>
                  <a:srgbClr val="C00000"/>
                </a:solidFill>
              </a:rPr>
              <a:t>Con </a:t>
            </a:r>
            <a:r>
              <a:rPr lang="es-CO" i="1" dirty="0">
                <a:solidFill>
                  <a:srgbClr val="C00000"/>
                </a:solidFill>
              </a:rPr>
              <a:t>C </a:t>
            </a:r>
            <a:r>
              <a:rPr lang="es-CO" dirty="0">
                <a:solidFill>
                  <a:srgbClr val="C00000"/>
                </a:solidFill>
              </a:rPr>
              <a:t>apropiado</a:t>
            </a:r>
          </a:p>
        </p:txBody>
      </p:sp>
      <p:sp>
        <p:nvSpPr>
          <p:cNvPr id="21" name="7 CuadroTexto">
            <a:extLst>
              <a:ext uri="{FF2B5EF4-FFF2-40B4-BE49-F238E27FC236}">
                <a16:creationId xmlns:a16="http://schemas.microsoft.com/office/drawing/2014/main" id="{365E216B-427F-4B25-B2C5-980473D00525}"/>
              </a:ext>
            </a:extLst>
          </p:cNvPr>
          <p:cNvSpPr txBox="1">
            <a:spLocks noChangeArrowheads="1"/>
          </p:cNvSpPr>
          <p:nvPr/>
        </p:nvSpPr>
        <p:spPr bwMode="auto">
          <a:xfrm>
            <a:off x="7277950" y="164090"/>
            <a:ext cx="2520950" cy="385362"/>
          </a:xfrm>
          <a:prstGeom prst="rect">
            <a:avLst/>
          </a:prstGeom>
          <a:noFill/>
          <a:ln w="9525">
            <a:noFill/>
            <a:miter lim="800000"/>
            <a:headEnd/>
            <a:tailEnd/>
          </a:ln>
        </p:spPr>
        <p:txBody>
          <a:bodyPr>
            <a:spAutoFit/>
          </a:bodyPr>
          <a:lstStyle/>
          <a:p>
            <a:pPr algn="just">
              <a:lnSpc>
                <a:spcPts val="2500"/>
              </a:lnSpc>
              <a:buNone/>
            </a:pPr>
            <a:r>
              <a:rPr lang="es-CO" dirty="0">
                <a:solidFill>
                  <a:srgbClr val="C00000"/>
                </a:solidFill>
              </a:rPr>
              <a:t>Con </a:t>
            </a:r>
            <a:r>
              <a:rPr lang="es-CO" i="1" dirty="0">
                <a:solidFill>
                  <a:srgbClr val="C00000"/>
                </a:solidFill>
              </a:rPr>
              <a:t>C </a:t>
            </a:r>
            <a:r>
              <a:rPr lang="es-CO" dirty="0">
                <a:solidFill>
                  <a:srgbClr val="C00000"/>
                </a:solidFill>
              </a:rPr>
              <a:t>grande</a:t>
            </a:r>
          </a:p>
        </p:txBody>
      </p:sp>
      <p:pic>
        <p:nvPicPr>
          <p:cNvPr id="22" name="Imagen 21" descr="Imagen que contiene mapa, texto&#10;&#10;Descripción generada automáticamente">
            <a:extLst>
              <a:ext uri="{FF2B5EF4-FFF2-40B4-BE49-F238E27FC236}">
                <a16:creationId xmlns:a16="http://schemas.microsoft.com/office/drawing/2014/main" id="{7BCA1D62-609A-41AC-B2BA-E961B3532EEF}"/>
              </a:ext>
            </a:extLst>
          </p:cNvPr>
          <p:cNvPicPr>
            <a:picLocks noChangeAspect="1"/>
          </p:cNvPicPr>
          <p:nvPr/>
        </p:nvPicPr>
        <p:blipFill rotWithShape="1">
          <a:blip r:embed="rId8"/>
          <a:srcRect r="50549"/>
          <a:stretch/>
        </p:blipFill>
        <p:spPr>
          <a:xfrm>
            <a:off x="8856538" y="302823"/>
            <a:ext cx="3275995" cy="2985019"/>
          </a:xfrm>
          <a:prstGeom prst="rect">
            <a:avLst/>
          </a:prstGeom>
        </p:spPr>
      </p:pic>
      <p:pic>
        <p:nvPicPr>
          <p:cNvPr id="23" name="Imagen 22" descr="Imagen que contiene mapa, texto&#10;&#10;Descripción generada automáticamente">
            <a:extLst>
              <a:ext uri="{FF2B5EF4-FFF2-40B4-BE49-F238E27FC236}">
                <a16:creationId xmlns:a16="http://schemas.microsoft.com/office/drawing/2014/main" id="{BFD529E0-75A2-4B28-8F45-F498B505FF0F}"/>
              </a:ext>
            </a:extLst>
          </p:cNvPr>
          <p:cNvPicPr>
            <a:picLocks noChangeAspect="1"/>
          </p:cNvPicPr>
          <p:nvPr/>
        </p:nvPicPr>
        <p:blipFill rotWithShape="1">
          <a:blip r:embed="rId8"/>
          <a:srcRect l="52609"/>
          <a:stretch/>
        </p:blipFill>
        <p:spPr>
          <a:xfrm>
            <a:off x="6161897" y="3357531"/>
            <a:ext cx="3028234" cy="2879231"/>
          </a:xfrm>
          <a:prstGeom prst="rect">
            <a:avLst/>
          </a:prstGeom>
        </p:spPr>
      </p:pic>
    </p:spTree>
    <p:extLst>
      <p:ext uri="{BB962C8B-B14F-4D97-AF65-F5344CB8AC3E}">
        <p14:creationId xmlns:p14="http://schemas.microsoft.com/office/powerpoint/2010/main" val="2783577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BF82D2F-B254-444B-AB4D-B74E21055EB1}" type="slidenum">
              <a:rPr lang="es-ES" smtClean="0"/>
              <a:t>42</a:t>
            </a:fld>
            <a:endParaRPr lang="es-ES"/>
          </a:p>
        </p:txBody>
      </p:sp>
      <p:sp>
        <p:nvSpPr>
          <p:cNvPr id="5" name="6 Rectángulo redondeado">
            <a:extLst>
              <a:ext uri="{FF2B5EF4-FFF2-40B4-BE49-F238E27FC236}">
                <a16:creationId xmlns:a16="http://schemas.microsoft.com/office/drawing/2014/main" id="{3D49BCB3-9891-4127-BAE4-FAA6892926BB}"/>
              </a:ext>
            </a:extLst>
          </p:cNvPr>
          <p:cNvSpPr/>
          <p:nvPr/>
        </p:nvSpPr>
        <p:spPr>
          <a:xfrm>
            <a:off x="2257754" y="2986348"/>
            <a:ext cx="6456774" cy="1811966"/>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lnSpc>
                <a:spcPct val="100000"/>
              </a:lnSpc>
              <a:buNone/>
            </a:pPr>
            <a:r>
              <a:rPr lang="es-CO" sz="3200" cap="small" dirty="0"/>
              <a:t>¿Y si los datos no se pueden separar linealmente?</a:t>
            </a:r>
          </a:p>
        </p:txBody>
      </p:sp>
      <p:pic>
        <p:nvPicPr>
          <p:cNvPr id="7" name="Picture 4">
            <a:extLst>
              <a:ext uri="{FF2B5EF4-FFF2-40B4-BE49-F238E27FC236}">
                <a16:creationId xmlns:a16="http://schemas.microsoft.com/office/drawing/2014/main" id="{41F1B31B-B4FE-42B6-90CE-6526AC8AE39E}"/>
              </a:ext>
            </a:extLst>
          </p:cNvPr>
          <p:cNvPicPr>
            <a:picLocks noChangeAspect="1" noChangeArrowheads="1"/>
          </p:cNvPicPr>
          <p:nvPr/>
        </p:nvPicPr>
        <p:blipFill>
          <a:blip r:embed="rId2"/>
          <a:srcRect/>
          <a:stretch>
            <a:fillRect/>
          </a:stretch>
        </p:blipFill>
        <p:spPr bwMode="auto">
          <a:xfrm>
            <a:off x="8292503" y="1476250"/>
            <a:ext cx="1987642" cy="4027686"/>
          </a:xfrm>
          <a:prstGeom prst="rect">
            <a:avLst/>
          </a:prstGeom>
          <a:noFill/>
          <a:ln w="9525">
            <a:noFill/>
            <a:miter lim="800000"/>
            <a:headEnd/>
            <a:tailEnd/>
          </a:ln>
          <a:effectLst/>
        </p:spPr>
      </p:pic>
      <p:pic>
        <p:nvPicPr>
          <p:cNvPr id="8" name="Picture 5">
            <a:extLst>
              <a:ext uri="{FF2B5EF4-FFF2-40B4-BE49-F238E27FC236}">
                <a16:creationId xmlns:a16="http://schemas.microsoft.com/office/drawing/2014/main" id="{EA861F05-6584-4AD3-A28A-9E5248886545}"/>
              </a:ext>
            </a:extLst>
          </p:cNvPr>
          <p:cNvPicPr>
            <a:picLocks noChangeAspect="1" noChangeArrowheads="1"/>
          </p:cNvPicPr>
          <p:nvPr/>
        </p:nvPicPr>
        <p:blipFill>
          <a:blip r:embed="rId3"/>
          <a:srcRect/>
          <a:stretch>
            <a:fillRect/>
          </a:stretch>
        </p:blipFill>
        <p:spPr bwMode="auto">
          <a:xfrm>
            <a:off x="8945175" y="69850"/>
            <a:ext cx="1397000" cy="1358900"/>
          </a:xfrm>
          <a:prstGeom prst="rect">
            <a:avLst/>
          </a:prstGeom>
          <a:noFill/>
          <a:ln w="9525">
            <a:noFill/>
            <a:miter lim="800000"/>
            <a:headEnd/>
            <a:tailEnd/>
          </a:ln>
          <a:effectLst/>
        </p:spPr>
      </p:pic>
    </p:spTree>
    <p:extLst>
      <p:ext uri="{BB962C8B-B14F-4D97-AF65-F5344CB8AC3E}">
        <p14:creationId xmlns:p14="http://schemas.microsoft.com/office/powerpoint/2010/main" val="288108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11631808" cy="5070652"/>
          </a:xfrm>
        </p:spPr>
        <p:txBody>
          <a:bodyPr>
            <a:normAutofit/>
          </a:bodyPr>
          <a:lstStyle/>
          <a:p>
            <a:pPr marL="285750" indent="-285750" defTabSz="411163" eaLnBrk="0" hangingPunct="0">
              <a:lnSpc>
                <a:spcPct val="110000"/>
              </a:lnSpc>
              <a:spcBef>
                <a:spcPts val="0"/>
              </a:spcBef>
              <a:buBlip>
                <a:blip r:embed="rId2"/>
              </a:buBlip>
              <a:tabLst>
                <a:tab pos="2239963" algn="l"/>
              </a:tabLst>
              <a:defRPr/>
            </a:pPr>
            <a:r>
              <a:rPr lang="es-CO" b="1" cap="small" dirty="0"/>
              <a:t>Modelos No </a:t>
            </a:r>
            <a:r>
              <a:rPr lang="es-CO" b="1" cap="small" dirty="0" smtClean="0"/>
              <a:t>Lineales:</a:t>
            </a:r>
            <a:endParaRPr lang="es-CO" b="1" cap="small" dirty="0"/>
          </a:p>
          <a:p>
            <a:pPr marL="355600" lvl="2" indent="0" defTabSz="411163" eaLnBrk="0" hangingPunct="0">
              <a:lnSpc>
                <a:spcPct val="110000"/>
              </a:lnSpc>
              <a:spcBef>
                <a:spcPts val="600"/>
              </a:spcBef>
              <a:buNone/>
              <a:tabLst>
                <a:tab pos="2239963" algn="l"/>
              </a:tabLst>
              <a:defRPr/>
            </a:pPr>
            <a:r>
              <a:rPr lang="es-CO" sz="2000" dirty="0"/>
              <a:t>Cuando los datos no se pueden separar linealmente se hace un cambio de espacio mediante una función de transformación que aumenta la dimensionalidad de los vectores de entrada a un espacio al que se puedan separar linealmente por un hiperplano. A tal  función se llama </a:t>
            </a:r>
            <a:r>
              <a:rPr lang="es-CO" sz="2000" b="1" i="1" dirty="0" err="1">
                <a:solidFill>
                  <a:srgbClr val="C00000"/>
                </a:solidFill>
              </a:rPr>
              <a:t>Kernel</a:t>
            </a:r>
            <a:r>
              <a:rPr lang="es-CO" sz="2000" dirty="0"/>
              <a:t>.</a:t>
            </a:r>
          </a:p>
          <a:p>
            <a:pPr marL="355600" lvl="2" indent="0" defTabSz="411163" eaLnBrk="0" hangingPunct="0">
              <a:lnSpc>
                <a:spcPct val="110000"/>
              </a:lnSpc>
              <a:spcBef>
                <a:spcPts val="600"/>
              </a:spcBef>
              <a:buNone/>
              <a:tabLst>
                <a:tab pos="2239963" algn="l"/>
              </a:tabLst>
              <a:defRPr/>
            </a:pPr>
            <a:endParaRPr lang="es-CO" sz="2000" dirty="0">
              <a:solidFill>
                <a:srgbClr val="080808"/>
              </a:solidFill>
              <a:cs typeface="Times New Roman" pitchFamily="18" charset="0"/>
            </a:endParaRPr>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sp>
        <p:nvSpPr>
          <p:cNvPr id="4" name="Rectángulo 3">
            <a:extLst>
              <a:ext uri="{FF2B5EF4-FFF2-40B4-BE49-F238E27FC236}">
                <a16:creationId xmlns:a16="http://schemas.microsoft.com/office/drawing/2014/main" id="{AADC01CD-C667-4274-9BCA-47B84F764B0E}"/>
              </a:ext>
            </a:extLst>
          </p:cNvPr>
          <p:cNvSpPr/>
          <p:nvPr/>
        </p:nvSpPr>
        <p:spPr>
          <a:xfrm>
            <a:off x="536120" y="4486390"/>
            <a:ext cx="2676525" cy="830997"/>
          </a:xfrm>
          <a:prstGeom prst="rect">
            <a:avLst/>
          </a:prstGeom>
        </p:spPr>
        <p:txBody>
          <a:bodyPr wrap="square">
            <a:spAutoFit/>
          </a:bodyPr>
          <a:lstStyle/>
          <a:p>
            <a:pPr defTabSz="411163" eaLnBrk="0" hangingPunct="0">
              <a:tabLst>
                <a:tab pos="2239963" algn="l"/>
              </a:tabLst>
              <a:defRPr/>
            </a:pPr>
            <a:r>
              <a:rPr lang="es-CO" sz="1600" dirty="0"/>
              <a:t>Al introducir un </a:t>
            </a:r>
            <a:r>
              <a:rPr lang="es-CO" sz="1600" dirty="0" err="1"/>
              <a:t>kernel</a:t>
            </a:r>
            <a:r>
              <a:rPr lang="es-CO" sz="1600" dirty="0"/>
              <a:t>, los parámetros </a:t>
            </a:r>
            <a:r>
              <a:rPr lang="es-CO" sz="1600" dirty="0">
                <a:sym typeface="Symbol"/>
              </a:rPr>
              <a:t></a:t>
            </a:r>
            <a:r>
              <a:rPr lang="es-CO" sz="1600" dirty="0"/>
              <a:t> del vector </a:t>
            </a:r>
            <a:r>
              <a:rPr lang="es-CO" sz="1600" b="1" dirty="0"/>
              <a:t>W</a:t>
            </a:r>
            <a:r>
              <a:rPr lang="es-CO" sz="1600" dirty="0"/>
              <a:t> se hayan así:</a:t>
            </a:r>
          </a:p>
        </p:txBody>
      </p:sp>
      <p:pic>
        <p:nvPicPr>
          <p:cNvPr id="20" name="5 Imagen" descr="112eff6f2ced49a9ac8da2c985142d01.png">
            <a:extLst>
              <a:ext uri="{FF2B5EF4-FFF2-40B4-BE49-F238E27FC236}">
                <a16:creationId xmlns:a16="http://schemas.microsoft.com/office/drawing/2014/main" id="{2862587B-DFBC-48CD-961D-D2E27112F631}"/>
              </a:ext>
            </a:extLst>
          </p:cNvPr>
          <p:cNvPicPr>
            <a:picLocks noChangeAspect="1"/>
          </p:cNvPicPr>
          <p:nvPr/>
        </p:nvPicPr>
        <p:blipFill>
          <a:blip r:embed="rId3"/>
          <a:stretch>
            <a:fillRect/>
          </a:stretch>
        </p:blipFill>
        <p:spPr>
          <a:xfrm>
            <a:off x="666749" y="5541057"/>
            <a:ext cx="7325024" cy="705281"/>
          </a:xfrm>
          <a:prstGeom prst="rect">
            <a:avLst/>
          </a:prstGeom>
        </p:spPr>
      </p:pic>
      <p:sp>
        <p:nvSpPr>
          <p:cNvPr id="21" name="6 Elipse">
            <a:extLst>
              <a:ext uri="{FF2B5EF4-FFF2-40B4-BE49-F238E27FC236}">
                <a16:creationId xmlns:a16="http://schemas.microsoft.com/office/drawing/2014/main" id="{0851075D-B98B-43D6-BD20-F4FDDBC49A14}"/>
              </a:ext>
            </a:extLst>
          </p:cNvPr>
          <p:cNvSpPr/>
          <p:nvPr/>
        </p:nvSpPr>
        <p:spPr>
          <a:xfrm>
            <a:off x="7078964" y="5596027"/>
            <a:ext cx="978675" cy="51253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b="14691"/>
          <a:stretch/>
        </p:blipFill>
        <p:spPr>
          <a:xfrm>
            <a:off x="5852704" y="2802160"/>
            <a:ext cx="5323720" cy="2557990"/>
          </a:xfrm>
          <a:prstGeom prst="rect">
            <a:avLst/>
          </a:prstGeom>
        </p:spPr>
      </p:pic>
    </p:spTree>
    <p:extLst>
      <p:ext uri="{BB962C8B-B14F-4D97-AF65-F5344CB8AC3E}">
        <p14:creationId xmlns:p14="http://schemas.microsoft.com/office/powerpoint/2010/main" val="420767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11631808" cy="5070652"/>
          </a:xfrm>
        </p:spPr>
        <p:txBody>
          <a:bodyPr>
            <a:normAutofit/>
          </a:bodyPr>
          <a:lstStyle/>
          <a:p>
            <a:pPr marL="285750" indent="-285750" defTabSz="411163" eaLnBrk="0" hangingPunct="0">
              <a:lnSpc>
                <a:spcPct val="110000"/>
              </a:lnSpc>
              <a:spcBef>
                <a:spcPts val="0"/>
              </a:spcBef>
              <a:buBlip>
                <a:blip r:embed="rId5"/>
              </a:buBlip>
              <a:tabLst>
                <a:tab pos="2239963" algn="l"/>
              </a:tabLst>
              <a:defRPr/>
            </a:pPr>
            <a:r>
              <a:rPr lang="es-CO" b="1" cap="small" dirty="0"/>
              <a:t>Modelos No </a:t>
            </a:r>
            <a:r>
              <a:rPr lang="es-CO" b="1" cap="small" dirty="0" err="1"/>
              <a:t>Lienales</a:t>
            </a:r>
            <a:r>
              <a:rPr lang="es-CO" b="1" cap="small" dirty="0"/>
              <a:t>:</a:t>
            </a:r>
          </a:p>
          <a:p>
            <a:pPr marL="273050" lvl="1" indent="0" defTabSz="411163" eaLnBrk="0" hangingPunct="0">
              <a:buNone/>
              <a:tabLst>
                <a:tab pos="2239963" algn="l"/>
              </a:tabLst>
              <a:defRPr/>
            </a:pPr>
            <a:endParaRPr lang="es-CO" sz="1600" dirty="0">
              <a:solidFill>
                <a:srgbClr val="080808"/>
              </a:solidFill>
              <a:cs typeface="Times New Roman" pitchFamily="18" charset="0"/>
            </a:endParaRPr>
          </a:p>
          <a:p>
            <a:pPr marL="273050" lvl="1" indent="0" defTabSz="411163" eaLnBrk="0" hangingPunct="0">
              <a:buNone/>
              <a:tabLst>
                <a:tab pos="2239963" algn="l"/>
              </a:tabLst>
              <a:defRPr/>
            </a:pPr>
            <a:r>
              <a:rPr lang="es-CO" dirty="0"/>
              <a:t>Existen diferentes tipo de funciones </a:t>
            </a:r>
            <a:r>
              <a:rPr lang="es-CO" i="1" dirty="0" err="1">
                <a:solidFill>
                  <a:srgbClr val="C00000"/>
                </a:solidFill>
              </a:rPr>
              <a:t>Kernel</a:t>
            </a:r>
            <a:r>
              <a:rPr lang="es-CO" dirty="0"/>
              <a:t>:</a:t>
            </a:r>
          </a:p>
          <a:p>
            <a:pPr marL="273050" lvl="1" defTabSz="411163" eaLnBrk="0" hangingPunct="0">
              <a:buNone/>
              <a:tabLst>
                <a:tab pos="2239963" algn="l"/>
              </a:tabLst>
              <a:defRPr/>
            </a:pPr>
            <a:endParaRPr lang="es-CO" b="1" dirty="0">
              <a:solidFill>
                <a:srgbClr val="080808"/>
              </a:solidFill>
              <a:cs typeface="Times New Roman" pitchFamily="18" charset="0"/>
            </a:endParaRPr>
          </a:p>
          <a:p>
            <a:pPr marL="641350" lvl="2" indent="-285750" defTabSz="411163" eaLnBrk="0" hangingPunct="0">
              <a:buBlip>
                <a:blip r:embed="rId6"/>
              </a:buBlip>
              <a:tabLst>
                <a:tab pos="2239963" algn="l"/>
              </a:tabLst>
              <a:defRPr/>
            </a:pPr>
            <a:r>
              <a:rPr lang="es-CO" sz="1800" b="1" dirty="0" err="1"/>
              <a:t>Kernel</a:t>
            </a:r>
            <a:r>
              <a:rPr lang="es-CO" sz="1800" b="1" dirty="0"/>
              <a:t> Polinomial </a:t>
            </a:r>
            <a:r>
              <a:rPr lang="es-CO" sz="1800" dirty="0"/>
              <a:t>de grado d (muy usado en reconocimiento de imágenes)</a:t>
            </a:r>
          </a:p>
          <a:p>
            <a:pPr marL="558800" lvl="1" indent="-285750" defTabSz="411163" eaLnBrk="0" hangingPunct="0">
              <a:buNone/>
              <a:tabLst>
                <a:tab pos="2239963" algn="l"/>
              </a:tabLst>
              <a:defRPr/>
            </a:pPr>
            <a:endParaRPr lang="es-CO" dirty="0"/>
          </a:p>
          <a:p>
            <a:pPr marL="273050" lvl="1" defTabSz="411163" eaLnBrk="0" hangingPunct="0">
              <a:buNone/>
              <a:tabLst>
                <a:tab pos="2239963" algn="l"/>
              </a:tabLst>
              <a:defRPr/>
            </a:pPr>
            <a:endParaRPr lang="es-CO" b="1" dirty="0">
              <a:solidFill>
                <a:srgbClr val="080808"/>
              </a:solidFill>
              <a:cs typeface="Times New Roman" pitchFamily="18" charset="0"/>
            </a:endParaRPr>
          </a:p>
          <a:p>
            <a:pPr marL="641350" lvl="2" indent="-285750" defTabSz="411163" eaLnBrk="0" hangingPunct="0">
              <a:buBlip>
                <a:blip r:embed="rId6"/>
              </a:buBlip>
              <a:tabLst>
                <a:tab pos="2239963" algn="l"/>
              </a:tabLst>
              <a:defRPr/>
            </a:pPr>
            <a:r>
              <a:rPr lang="es-CO" sz="1800" b="1" dirty="0" err="1"/>
              <a:t>Kernel</a:t>
            </a:r>
            <a:r>
              <a:rPr lang="es-CO" sz="1800" b="1" dirty="0"/>
              <a:t> de Base Radial</a:t>
            </a:r>
            <a:r>
              <a:rPr lang="es-CO" sz="1800" dirty="0"/>
              <a:t> de ancho s</a:t>
            </a:r>
          </a:p>
          <a:p>
            <a:pPr marL="558800" lvl="1" indent="-285750" defTabSz="411163" eaLnBrk="0" hangingPunct="0">
              <a:buNone/>
              <a:tabLst>
                <a:tab pos="2239963" algn="l"/>
              </a:tabLst>
              <a:defRPr/>
            </a:pPr>
            <a:endParaRPr lang="es-CO" dirty="0"/>
          </a:p>
          <a:p>
            <a:pPr marL="558800" lvl="1" indent="-285750" defTabSz="411163" eaLnBrk="0" hangingPunct="0">
              <a:buNone/>
              <a:tabLst>
                <a:tab pos="2239963" algn="l"/>
              </a:tabLst>
              <a:defRPr/>
            </a:pPr>
            <a:endParaRPr lang="es-CO" dirty="0"/>
          </a:p>
          <a:p>
            <a:pPr marL="641350" lvl="2" indent="-285750" defTabSz="411163" eaLnBrk="0" hangingPunct="0">
              <a:buNone/>
              <a:tabLst>
                <a:tab pos="2239963" algn="l"/>
              </a:tabLst>
              <a:defRPr/>
            </a:pPr>
            <a:r>
              <a:rPr lang="es-CO" sz="1800" dirty="0"/>
              <a:t>      Su espacio de llegada es de dimensión infinita.</a:t>
            </a:r>
          </a:p>
          <a:p>
            <a:pPr marL="273050" lvl="1" defTabSz="411163" eaLnBrk="0" hangingPunct="0">
              <a:buNone/>
              <a:tabLst>
                <a:tab pos="2239963" algn="l"/>
              </a:tabLst>
              <a:defRPr/>
            </a:pPr>
            <a:endParaRPr lang="es-CO" b="1" dirty="0">
              <a:solidFill>
                <a:srgbClr val="080808"/>
              </a:solidFill>
              <a:cs typeface="Times New Roman" pitchFamily="18" charset="0"/>
            </a:endParaRPr>
          </a:p>
          <a:p>
            <a:pPr marL="641350" lvl="2" indent="-285750" defTabSz="411163" eaLnBrk="0" hangingPunct="0">
              <a:buBlip>
                <a:blip r:embed="rId6"/>
              </a:buBlip>
              <a:tabLst>
                <a:tab pos="2239963" algn="l"/>
              </a:tabLst>
              <a:defRPr/>
            </a:pPr>
            <a:r>
              <a:rPr lang="es-CO" sz="1800" b="1" dirty="0" err="1"/>
              <a:t>Kernel</a:t>
            </a:r>
            <a:r>
              <a:rPr lang="es-CO" sz="1800" b="1" dirty="0"/>
              <a:t> Sinusoidal</a:t>
            </a:r>
            <a:r>
              <a:rPr lang="es-CO" sz="1800" dirty="0"/>
              <a:t> con parámetros k y q </a:t>
            </a:r>
          </a:p>
          <a:p>
            <a:pPr marL="558800" lvl="1" indent="-285750" defTabSz="411163" eaLnBrk="0" hangingPunct="0">
              <a:buNone/>
              <a:tabLst>
                <a:tab pos="2239963" algn="l"/>
              </a:tabLst>
              <a:defRPr/>
            </a:pPr>
            <a:endParaRPr lang="es-CO" dirty="0"/>
          </a:p>
          <a:p>
            <a:pPr marL="558800" lvl="1" indent="-285750" defTabSz="411163" eaLnBrk="0" hangingPunct="0">
              <a:buNone/>
              <a:tabLst>
                <a:tab pos="2239963" algn="l"/>
              </a:tabLst>
              <a:defRPr/>
            </a:pPr>
            <a:endParaRPr lang="es-CO" dirty="0"/>
          </a:p>
        </p:txBody>
      </p:sp>
      <p:sp>
        <p:nvSpPr>
          <p:cNvPr id="5" name="Rectángulo 4">
            <a:extLst>
              <a:ext uri="{FF2B5EF4-FFF2-40B4-BE49-F238E27FC236}">
                <a16:creationId xmlns:a16="http://schemas.microsoft.com/office/drawing/2014/main" id="{1D302247-6A9C-4806-A7F5-9BA030EA5941}"/>
              </a:ext>
            </a:extLst>
          </p:cNvPr>
          <p:cNvSpPr/>
          <p:nvPr/>
        </p:nvSpPr>
        <p:spPr>
          <a:xfrm>
            <a:off x="1539099" y="1678758"/>
            <a:ext cx="184731" cy="369332"/>
          </a:xfrm>
          <a:prstGeom prst="rect">
            <a:avLst/>
          </a:prstGeom>
        </p:spPr>
        <p:txBody>
          <a:bodyPr wrap="none">
            <a:spAutoFit/>
          </a:bodyPr>
          <a:lstStyle/>
          <a:p>
            <a:endParaRPr lang="es-CO" dirty="0"/>
          </a:p>
        </p:txBody>
      </p:sp>
      <p:pic>
        <p:nvPicPr>
          <p:cNvPr id="9" name="Picture 4" descr="txp_fig">
            <a:extLst>
              <a:ext uri="{FF2B5EF4-FFF2-40B4-BE49-F238E27FC236}">
                <a16:creationId xmlns:a16="http://schemas.microsoft.com/office/drawing/2014/main" id="{23118081-D8E2-43DF-AB13-3FAA58FD419B}"/>
              </a:ext>
            </a:extLst>
          </p:cNvPr>
          <p:cNvPicPr>
            <a:picLocks noChangeAspect="1" noChangeArrowheads="1"/>
          </p:cNvPicPr>
          <p:nvPr>
            <p:custDataLst>
              <p:tags r:id="rId1"/>
            </p:custDataLst>
          </p:nvPr>
        </p:nvPicPr>
        <p:blipFill>
          <a:blip r:embed="rId7"/>
          <a:srcRect/>
          <a:stretch>
            <a:fillRect/>
          </a:stretch>
        </p:blipFill>
        <p:spPr bwMode="auto">
          <a:xfrm>
            <a:off x="4732069" y="2833781"/>
            <a:ext cx="2587831" cy="294801"/>
          </a:xfrm>
          <a:prstGeom prst="rect">
            <a:avLst/>
          </a:prstGeom>
          <a:noFill/>
          <a:ln w="9525">
            <a:noFill/>
            <a:miter lim="800000"/>
            <a:headEnd/>
            <a:tailEnd/>
          </a:ln>
          <a:effectLst/>
        </p:spPr>
      </p:pic>
      <p:pic>
        <p:nvPicPr>
          <p:cNvPr id="10" name="Picture 5" descr="txp_fig">
            <a:extLst>
              <a:ext uri="{FF2B5EF4-FFF2-40B4-BE49-F238E27FC236}">
                <a16:creationId xmlns:a16="http://schemas.microsoft.com/office/drawing/2014/main" id="{3C1E7CD8-C429-4268-B484-9B965805CC7D}"/>
              </a:ext>
            </a:extLst>
          </p:cNvPr>
          <p:cNvPicPr>
            <a:picLocks noChangeAspect="1" noChangeArrowheads="1"/>
          </p:cNvPicPr>
          <p:nvPr>
            <p:custDataLst>
              <p:tags r:id="rId2"/>
            </p:custDataLst>
          </p:nvPr>
        </p:nvPicPr>
        <p:blipFill>
          <a:blip r:embed="rId8"/>
          <a:srcRect/>
          <a:stretch>
            <a:fillRect/>
          </a:stretch>
        </p:blipFill>
        <p:spPr bwMode="auto">
          <a:xfrm>
            <a:off x="4197680" y="3845439"/>
            <a:ext cx="3689036" cy="286772"/>
          </a:xfrm>
          <a:prstGeom prst="rect">
            <a:avLst/>
          </a:prstGeom>
          <a:noFill/>
          <a:ln w="9525">
            <a:noFill/>
            <a:miter lim="800000"/>
            <a:headEnd/>
            <a:tailEnd/>
          </a:ln>
          <a:effectLst/>
        </p:spPr>
      </p:pic>
      <p:pic>
        <p:nvPicPr>
          <p:cNvPr id="11" name="Picture 6" descr="txp_fig">
            <a:extLst>
              <a:ext uri="{FF2B5EF4-FFF2-40B4-BE49-F238E27FC236}">
                <a16:creationId xmlns:a16="http://schemas.microsoft.com/office/drawing/2014/main" id="{9A452618-A713-44F7-B485-B1D475A3233F}"/>
              </a:ext>
            </a:extLst>
          </p:cNvPr>
          <p:cNvPicPr>
            <a:picLocks noChangeAspect="1" noChangeArrowheads="1"/>
          </p:cNvPicPr>
          <p:nvPr>
            <p:custDataLst>
              <p:tags r:id="rId3"/>
            </p:custDataLst>
          </p:nvPr>
        </p:nvPicPr>
        <p:blipFill>
          <a:blip r:embed="rId9"/>
          <a:srcRect/>
          <a:stretch>
            <a:fillRect/>
          </a:stretch>
        </p:blipFill>
        <p:spPr bwMode="auto">
          <a:xfrm>
            <a:off x="4340185" y="5474093"/>
            <a:ext cx="3081079" cy="277595"/>
          </a:xfrm>
          <a:prstGeom prst="rect">
            <a:avLst/>
          </a:prstGeom>
          <a:noFill/>
          <a:ln w="9525">
            <a:noFill/>
            <a:miter lim="800000"/>
            <a:headEnd/>
            <a:tailEnd/>
          </a:ln>
          <a:effectLst/>
        </p:spPr>
      </p:pic>
    </p:spTree>
    <p:extLst>
      <p:ext uri="{BB962C8B-B14F-4D97-AF65-F5344CB8AC3E}">
        <p14:creationId xmlns:p14="http://schemas.microsoft.com/office/powerpoint/2010/main" val="3040520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SVM</a:t>
            </a:r>
            <a:endParaRPr lang="es-ES" dirty="0"/>
          </a:p>
        </p:txBody>
      </p:sp>
      <p:sp>
        <p:nvSpPr>
          <p:cNvPr id="3" name="Marcador de contenido 2"/>
          <p:cNvSpPr>
            <a:spLocks noGrp="1"/>
          </p:cNvSpPr>
          <p:nvPr>
            <p:ph idx="1"/>
          </p:nvPr>
        </p:nvSpPr>
        <p:spPr>
          <a:xfrm>
            <a:off x="312542" y="1106312"/>
            <a:ext cx="5548320" cy="5070652"/>
          </a:xfrm>
        </p:spPr>
        <p:txBody>
          <a:bodyPr>
            <a:normAutofit/>
          </a:bodyPr>
          <a:lstStyle/>
          <a:p>
            <a:pPr marL="285750" indent="-285750" defTabSz="411163" eaLnBrk="0" hangingPunct="0">
              <a:lnSpc>
                <a:spcPct val="110000"/>
              </a:lnSpc>
              <a:spcBef>
                <a:spcPts val="600"/>
              </a:spcBef>
              <a:buBlip>
                <a:blip r:embed="rId2"/>
              </a:buBlip>
              <a:tabLst>
                <a:tab pos="2239963" algn="l"/>
              </a:tabLst>
              <a:defRPr/>
            </a:pPr>
            <a:r>
              <a:rPr lang="es-CO" b="1" cap="small" dirty="0"/>
              <a:t>Ventajas:</a:t>
            </a:r>
            <a:endParaRPr lang="es-CO" b="1" dirty="0"/>
          </a:p>
          <a:p>
            <a:pPr marL="542925" lvl="2" indent="-276225" defTabSz="411163" eaLnBrk="0" hangingPunct="0">
              <a:lnSpc>
                <a:spcPct val="110000"/>
              </a:lnSpc>
              <a:spcBef>
                <a:spcPts val="600"/>
              </a:spcBef>
              <a:buBlip>
                <a:blip r:embed="rId3"/>
              </a:buBlip>
              <a:tabLst>
                <a:tab pos="2239963" algn="l"/>
              </a:tabLst>
              <a:defRPr/>
            </a:pPr>
            <a:r>
              <a:rPr lang="es-CO" sz="1700" dirty="0">
                <a:cs typeface="Times New Roman" pitchFamily="18" charset="0"/>
              </a:rPr>
              <a:t>El modelo final puede ser escrito como una combinación de un numero muy pequeño de vectores de entrada, llamados vectores de soporte, lo cual se presenta ya que el </a:t>
            </a:r>
            <a:r>
              <a:rPr lang="es-CO" sz="1700" dirty="0" err="1">
                <a:cs typeface="Times New Roman" pitchFamily="18" charset="0"/>
              </a:rPr>
              <a:t>Lagrangiano</a:t>
            </a:r>
            <a:r>
              <a:rPr lang="es-CO" sz="1700" dirty="0">
                <a:cs typeface="Times New Roman" pitchFamily="18" charset="0"/>
              </a:rPr>
              <a:t> de la mayoría de los vectores es igual a cero.</a:t>
            </a:r>
          </a:p>
          <a:p>
            <a:pPr marL="542925" lvl="2" indent="-276225" defTabSz="411163" eaLnBrk="0" hangingPunct="0">
              <a:lnSpc>
                <a:spcPct val="110000"/>
              </a:lnSpc>
              <a:spcBef>
                <a:spcPts val="600"/>
              </a:spcBef>
              <a:buBlip>
                <a:blip r:embed="rId3"/>
              </a:buBlip>
              <a:tabLst>
                <a:tab pos="2239963" algn="l"/>
              </a:tabLst>
              <a:defRPr/>
            </a:pPr>
            <a:r>
              <a:rPr lang="es-CO" sz="1700" dirty="0">
                <a:cs typeface="Times New Roman" pitchFamily="18" charset="0"/>
              </a:rPr>
              <a:t>Tiene una gran capacidad de generalización, incluso cuando el conjunto de entrenamiento es pequeño, esto gracias a la función </a:t>
            </a:r>
            <a:r>
              <a:rPr lang="es-CO" sz="1700" dirty="0" err="1">
                <a:cs typeface="Times New Roman" pitchFamily="18" charset="0"/>
              </a:rPr>
              <a:t>kernel</a:t>
            </a:r>
            <a:r>
              <a:rPr lang="es-CO" sz="1700" dirty="0">
                <a:cs typeface="Times New Roman" pitchFamily="18" charset="0"/>
              </a:rPr>
              <a:t>.</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45</a:t>
            </a:fld>
            <a:endParaRPr lang="es-ES"/>
          </a:p>
        </p:txBody>
      </p:sp>
      <p:cxnSp>
        <p:nvCxnSpPr>
          <p:cNvPr id="11" name="Conector recto 10">
            <a:extLst>
              <a:ext uri="{FF2B5EF4-FFF2-40B4-BE49-F238E27FC236}">
                <a16:creationId xmlns:a16="http://schemas.microsoft.com/office/drawing/2014/main" id="{341864B9-AB07-498E-A6B2-1EFBBEDEE7ED}"/>
              </a:ext>
            </a:extLst>
          </p:cNvPr>
          <p:cNvCxnSpPr/>
          <p:nvPr/>
        </p:nvCxnSpPr>
        <p:spPr>
          <a:xfrm>
            <a:off x="6096000" y="430306"/>
            <a:ext cx="0" cy="56029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81F86F0B-34DF-4105-9218-087AEDFD9D11}"/>
              </a:ext>
            </a:extLst>
          </p:cNvPr>
          <p:cNvPicPr>
            <a:picLocks noChangeAspect="1"/>
          </p:cNvPicPr>
          <p:nvPr/>
        </p:nvPicPr>
        <p:blipFill>
          <a:blip r:embed="rId4"/>
          <a:stretch>
            <a:fillRect/>
          </a:stretch>
        </p:blipFill>
        <p:spPr>
          <a:xfrm>
            <a:off x="-49800" y="4303829"/>
            <a:ext cx="2185850" cy="2195396"/>
          </a:xfrm>
          <a:prstGeom prst="rect">
            <a:avLst/>
          </a:prstGeom>
        </p:spPr>
      </p:pic>
      <p:pic>
        <p:nvPicPr>
          <p:cNvPr id="16" name="Imagen 15">
            <a:extLst>
              <a:ext uri="{FF2B5EF4-FFF2-40B4-BE49-F238E27FC236}">
                <a16:creationId xmlns:a16="http://schemas.microsoft.com/office/drawing/2014/main" id="{9636E210-72A8-428D-9F85-329C09E0792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154389" y="4147916"/>
            <a:ext cx="2037610" cy="2029048"/>
          </a:xfrm>
          <a:prstGeom prst="rect">
            <a:avLst/>
          </a:prstGeom>
        </p:spPr>
      </p:pic>
      <p:sp>
        <p:nvSpPr>
          <p:cNvPr id="17" name="Marcador de contenido 2">
            <a:extLst>
              <a:ext uri="{FF2B5EF4-FFF2-40B4-BE49-F238E27FC236}">
                <a16:creationId xmlns:a16="http://schemas.microsoft.com/office/drawing/2014/main" id="{B495907E-F286-4981-B78A-995ABE64BDEF}"/>
              </a:ext>
            </a:extLst>
          </p:cNvPr>
          <p:cNvSpPr txBox="1">
            <a:spLocks/>
          </p:cNvSpPr>
          <p:nvPr/>
        </p:nvSpPr>
        <p:spPr>
          <a:xfrm>
            <a:off x="6331139" y="993423"/>
            <a:ext cx="5548320"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411163" eaLnBrk="0" hangingPunct="0">
              <a:lnSpc>
                <a:spcPct val="110000"/>
              </a:lnSpc>
              <a:spcBef>
                <a:spcPts val="600"/>
              </a:spcBef>
              <a:buFont typeface="Arial" panose="020B0604020202020204" pitchFamily="34" charset="0"/>
              <a:buBlip>
                <a:blip r:embed="rId2"/>
              </a:buBlip>
              <a:tabLst>
                <a:tab pos="2239963" algn="l"/>
              </a:tabLst>
              <a:defRPr/>
            </a:pPr>
            <a:r>
              <a:rPr lang="es-CO" b="1" cap="small" dirty="0"/>
              <a:t>Desventajas:</a:t>
            </a:r>
            <a:endParaRPr lang="es-CO" b="1" dirty="0"/>
          </a:p>
          <a:p>
            <a:pPr marL="542925" lvl="2" indent="-276225" defTabSz="411163" eaLnBrk="0" hangingPunct="0">
              <a:lnSpc>
                <a:spcPct val="110000"/>
              </a:lnSpc>
              <a:spcBef>
                <a:spcPts val="600"/>
              </a:spcBef>
              <a:buBlip>
                <a:blip r:embed="rId3"/>
              </a:buBlip>
              <a:tabLst>
                <a:tab pos="2239963" algn="l"/>
              </a:tabLst>
              <a:defRPr/>
            </a:pPr>
            <a:r>
              <a:rPr lang="es-CO" sz="1700" dirty="0">
                <a:cs typeface="Times New Roman" pitchFamily="18" charset="0"/>
              </a:rPr>
              <a:t>Cuando los parámetros son mal seleccionados se puede presentar un problema de sobre entrenamiento, el cual ocurre cuando se han aprendido muy bien los datos de entrenamiento pero no se pueden clasificar bien ejemplos nunca antes vistos .</a:t>
            </a:r>
          </a:p>
          <a:p>
            <a:pPr marL="542925" lvl="2" indent="-276225" defTabSz="411163" eaLnBrk="0" hangingPunct="0">
              <a:lnSpc>
                <a:spcPct val="110000"/>
              </a:lnSpc>
              <a:spcBef>
                <a:spcPts val="600"/>
              </a:spcBef>
              <a:buBlip>
                <a:blip r:embed="rId3"/>
              </a:buBlip>
              <a:tabLst>
                <a:tab pos="2239963" algn="l"/>
              </a:tabLst>
              <a:defRPr/>
            </a:pPr>
            <a:endParaRPr lang="es-CO" sz="1700" dirty="0">
              <a:cs typeface="Times New Roman" pitchFamily="18" charset="0"/>
            </a:endParaRPr>
          </a:p>
          <a:p>
            <a:pPr marL="542925" lvl="2" indent="-276225" defTabSz="411163" eaLnBrk="0" hangingPunct="0">
              <a:lnSpc>
                <a:spcPct val="110000"/>
              </a:lnSpc>
              <a:spcBef>
                <a:spcPts val="600"/>
              </a:spcBef>
              <a:buBlip>
                <a:blip r:embed="rId3"/>
              </a:buBlip>
              <a:tabLst>
                <a:tab pos="2239963" algn="l"/>
              </a:tabLst>
              <a:defRPr/>
            </a:pPr>
            <a:r>
              <a:rPr lang="es-CO" sz="1700" dirty="0">
                <a:cs typeface="Times New Roman" pitchFamily="18" charset="0"/>
              </a:rPr>
              <a:t>En gran medida, la solución al problema, así como su generalización depende del </a:t>
            </a:r>
            <a:r>
              <a:rPr lang="es-CO" sz="1700" dirty="0" err="1">
                <a:cs typeface="Times New Roman" pitchFamily="18" charset="0"/>
              </a:rPr>
              <a:t>kernel</a:t>
            </a:r>
            <a:r>
              <a:rPr lang="es-CO" sz="1700" dirty="0">
                <a:cs typeface="Times New Roman" pitchFamily="18" charset="0"/>
              </a:rPr>
              <a:t> que se use y de los parámetros del mismo.</a:t>
            </a:r>
          </a:p>
          <a:p>
            <a:pPr>
              <a:buFont typeface="Wingdings" panose="05000000000000000000" pitchFamily="2" charset="2"/>
              <a:buChar char="§"/>
            </a:pPr>
            <a:endParaRPr lang="es-CO" dirty="0"/>
          </a:p>
        </p:txBody>
      </p:sp>
      <p:sp>
        <p:nvSpPr>
          <p:cNvPr id="5" name="Rectángulo 4">
            <a:extLst>
              <a:ext uri="{FF2B5EF4-FFF2-40B4-BE49-F238E27FC236}">
                <a16:creationId xmlns:a16="http://schemas.microsoft.com/office/drawing/2014/main" id="{E7FB1A75-6496-4A9B-8205-2A2E8684FD23}"/>
              </a:ext>
            </a:extLst>
          </p:cNvPr>
          <p:cNvSpPr/>
          <p:nvPr/>
        </p:nvSpPr>
        <p:spPr>
          <a:xfrm>
            <a:off x="1895751" y="4187038"/>
            <a:ext cx="4106971" cy="2169312"/>
          </a:xfrm>
          <a:prstGeom prst="rect">
            <a:avLst/>
          </a:prstGeom>
        </p:spPr>
        <p:txBody>
          <a:bodyPr wrap="square">
            <a:spAutoFit/>
          </a:bodyPr>
          <a:lstStyle/>
          <a:p>
            <a:pPr marL="641350" lvl="2" indent="-285750" defTabSz="411163" eaLnBrk="0" hangingPunct="0">
              <a:lnSpc>
                <a:spcPct val="110000"/>
              </a:lnSpc>
              <a:spcBef>
                <a:spcPts val="600"/>
              </a:spcBef>
              <a:buBlip>
                <a:blip r:embed="rId3"/>
              </a:buBlip>
              <a:tabLst>
                <a:tab pos="2239963" algn="l"/>
              </a:tabLst>
              <a:defRPr/>
            </a:pPr>
            <a:r>
              <a:rPr lang="es-CO" sz="1700" dirty="0">
                <a:cs typeface="Times New Roman" pitchFamily="18" charset="0"/>
              </a:rPr>
              <a:t>Existen pocos parámetros a ajustar; el modelo solo depende de los datos con mayor información.</a:t>
            </a:r>
          </a:p>
          <a:p>
            <a:pPr marL="641350" lvl="2" indent="-285750" defTabSz="411163" eaLnBrk="0" hangingPunct="0">
              <a:lnSpc>
                <a:spcPct val="110000"/>
              </a:lnSpc>
              <a:spcBef>
                <a:spcPts val="600"/>
              </a:spcBef>
              <a:buBlip>
                <a:blip r:embed="rId3"/>
              </a:buBlip>
              <a:tabLst>
                <a:tab pos="2239963" algn="l"/>
              </a:tabLst>
              <a:defRPr/>
            </a:pPr>
            <a:r>
              <a:rPr lang="es-CO" sz="1700" dirty="0">
                <a:cs typeface="Times New Roman" pitchFamily="18" charset="0"/>
              </a:rPr>
              <a:t>La estimación de los parámetros se realiza a través de la optimización de una función de costo convexa, lo cual evita la existencia de un mínimo local</a:t>
            </a:r>
            <a:endParaRPr lang="es-CO" sz="1700" dirty="0"/>
          </a:p>
        </p:txBody>
      </p:sp>
    </p:spTree>
    <p:extLst>
      <p:ext uri="{BB962C8B-B14F-4D97-AF65-F5344CB8AC3E}">
        <p14:creationId xmlns:p14="http://schemas.microsoft.com/office/powerpoint/2010/main" val="3882274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625440-CA04-40F2-A090-AF4A1B0D8DCF}"/>
              </a:ext>
            </a:extLst>
          </p:cNvPr>
          <p:cNvPicPr>
            <a:picLocks noChangeAspect="1"/>
          </p:cNvPicPr>
          <p:nvPr/>
        </p:nvPicPr>
        <p:blipFill>
          <a:blip r:embed="rId2"/>
          <a:stretch>
            <a:fillRect/>
          </a:stretch>
        </p:blipFill>
        <p:spPr>
          <a:xfrm>
            <a:off x="3715031" y="1287055"/>
            <a:ext cx="4895569" cy="2412162"/>
          </a:xfrm>
          <a:prstGeom prst="rect">
            <a:avLst/>
          </a:prstGeom>
        </p:spPr>
      </p:pic>
      <p:sp>
        <p:nvSpPr>
          <p:cNvPr id="4" name="Marcador de número de diapositiva 3"/>
          <p:cNvSpPr>
            <a:spLocks noGrp="1"/>
          </p:cNvSpPr>
          <p:nvPr>
            <p:ph type="sldNum" sz="quarter" idx="12"/>
          </p:nvPr>
        </p:nvSpPr>
        <p:spPr/>
        <p:txBody>
          <a:bodyPr/>
          <a:lstStyle/>
          <a:p>
            <a:fld id="{EBF82D2F-B254-444B-AB4D-B74E21055EB1}" type="slidenum">
              <a:rPr lang="es-ES" smtClean="0"/>
              <a:t>46</a:t>
            </a:fld>
            <a:endParaRPr lang="es-ES"/>
          </a:p>
        </p:txBody>
      </p:sp>
      <p:sp>
        <p:nvSpPr>
          <p:cNvPr id="5" name="7 Rectángulo redondeado">
            <a:extLst>
              <a:ext uri="{FF2B5EF4-FFF2-40B4-BE49-F238E27FC236}">
                <a16:creationId xmlns:a16="http://schemas.microsoft.com/office/drawing/2014/main" id="{DAACE6B9-6F4A-4AE4-9262-146453EBA813}"/>
              </a:ext>
            </a:extLst>
          </p:cNvPr>
          <p:cNvSpPr/>
          <p:nvPr/>
        </p:nvSpPr>
        <p:spPr>
          <a:xfrm>
            <a:off x="1950720" y="3163819"/>
            <a:ext cx="8107680" cy="1994670"/>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4000" cap="small" dirty="0"/>
              <a:t>Vamos a Codificar!</a:t>
            </a:r>
          </a:p>
        </p:txBody>
      </p:sp>
    </p:spTree>
    <p:extLst>
      <p:ext uri="{BB962C8B-B14F-4D97-AF65-F5344CB8AC3E}">
        <p14:creationId xmlns:p14="http://schemas.microsoft.com/office/powerpoint/2010/main" val="200747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Regresión Logística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38667" y="1106312"/>
                <a:ext cx="5654169" cy="5070652"/>
              </a:xfrm>
            </p:spPr>
            <p:txBody>
              <a:bodyPr>
                <a:normAutofit/>
              </a:bodyPr>
              <a:lstStyle/>
              <a:p>
                <a:pPr marL="285750" indent="-285750" defTabSz="411163" eaLnBrk="0" hangingPunct="0">
                  <a:lnSpc>
                    <a:spcPct val="110000"/>
                  </a:lnSpc>
                  <a:spcBef>
                    <a:spcPts val="600"/>
                  </a:spcBef>
                  <a:buBlip>
                    <a:blip r:embed="rId2"/>
                  </a:buBlip>
                  <a:tabLst>
                    <a:tab pos="2239963" algn="l"/>
                  </a:tabLst>
                  <a:defRPr/>
                </a:pPr>
                <a:r>
                  <a:rPr lang="es-CO" b="1" cap="small" dirty="0"/>
                  <a:t>Definición:</a:t>
                </a:r>
                <a:endParaRPr lang="es-CO" b="1" dirty="0"/>
              </a:p>
              <a:p>
                <a:pPr marL="0" indent="0">
                  <a:lnSpc>
                    <a:spcPct val="120000"/>
                  </a:lnSpc>
                  <a:spcBef>
                    <a:spcPts val="600"/>
                  </a:spcBef>
                  <a:buNone/>
                </a:pPr>
                <a:r>
                  <a:rPr lang="es-CO" dirty="0"/>
                  <a:t>La regresión logística es un modelo de clasificación </a:t>
                </a:r>
                <a:r>
                  <a:rPr lang="es-ES" dirty="0"/>
                  <a:t>que se utiliza para </a:t>
                </a:r>
                <a:r>
                  <a:rPr lang="es-ES" b="1" dirty="0">
                    <a:solidFill>
                      <a:schemeClr val="accent5"/>
                    </a:solidFill>
                  </a:rPr>
                  <a:t>predecir la probabilidad </a:t>
                </a:r>
                <a14:m>
                  <m:oMath xmlns:m="http://schemas.openxmlformats.org/officeDocument/2006/math">
                    <m:r>
                      <a:rPr lang="es-ES" i="1" dirty="0" smtClean="0">
                        <a:latin typeface="Cambria Math" panose="02040503050406030204" pitchFamily="18" charset="0"/>
                      </a:rPr>
                      <m:t>𝑃</m:t>
                    </m:r>
                    <m:r>
                      <a:rPr lang="es-ES" i="1" dirty="0" smtClean="0">
                        <a:latin typeface="Cambria Math" panose="02040503050406030204" pitchFamily="18" charset="0"/>
                      </a:rPr>
                      <m:t>(</m:t>
                    </m:r>
                    <m:r>
                      <a:rPr lang="es-ES" i="1" dirty="0" smtClean="0">
                        <a:latin typeface="Cambria Math" panose="02040503050406030204" pitchFamily="18" charset="0"/>
                      </a:rPr>
                      <m:t>𝑦</m:t>
                    </m:r>
                    <m:r>
                      <a:rPr lang="es-ES" i="1" dirty="0" smtClean="0">
                        <a:latin typeface="Cambria Math" panose="02040503050406030204" pitchFamily="18" charset="0"/>
                      </a:rPr>
                      <m:t>=1)</m:t>
                    </m:r>
                  </m:oMath>
                </a14:m>
                <a:r>
                  <a:rPr lang="es-ES" dirty="0"/>
                  <a:t>  </a:t>
                </a:r>
                <a:r>
                  <a:rPr lang="es-ES" b="1" dirty="0">
                    <a:solidFill>
                      <a:srgbClr val="C00000"/>
                    </a:solidFill>
                  </a:rPr>
                  <a:t>de una variable dependiente categórica </a:t>
                </a:r>
                <a:r>
                  <a:rPr lang="es-ES" dirty="0"/>
                  <a:t>en función de </a:t>
                </a:r>
                <a14:m>
                  <m:oMath xmlns:m="http://schemas.openxmlformats.org/officeDocument/2006/math">
                    <m:r>
                      <a:rPr lang="es-ES" i="1" dirty="0" smtClean="0">
                        <a:latin typeface="Cambria Math" panose="02040503050406030204" pitchFamily="18" charset="0"/>
                      </a:rPr>
                      <m:t>𝑥</m:t>
                    </m:r>
                  </m:oMath>
                </a14:m>
                <a:r>
                  <a:rPr lang="es-ES" dirty="0"/>
                  <a:t>. Así, la variable </a:t>
                </a:r>
                <a14:m>
                  <m:oMath xmlns:m="http://schemas.openxmlformats.org/officeDocument/2006/math">
                    <m:r>
                      <a:rPr lang="es-ES" i="1" dirty="0" smtClean="0">
                        <a:latin typeface="Cambria Math" panose="02040503050406030204" pitchFamily="18" charset="0"/>
                      </a:rPr>
                      <m:t>𝑦</m:t>
                    </m:r>
                  </m:oMath>
                </a14:m>
                <a:r>
                  <a:rPr lang="es-ES" dirty="0"/>
                  <a:t> es una variable binaria codificada como 1 (positivo, éxito, etc.) o 0 (negativo, falla, etc.). </a:t>
                </a:r>
              </a:p>
              <a:p>
                <a:pPr marL="0" indent="0">
                  <a:lnSpc>
                    <a:spcPct val="120000"/>
                  </a:lnSpc>
                  <a:spcBef>
                    <a:spcPts val="600"/>
                  </a:spcBef>
                  <a:buNone/>
                </a:pPr>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38667" y="1106312"/>
                <a:ext cx="5654169" cy="5070652"/>
              </a:xfrm>
              <a:blipFill>
                <a:blip r:embed="rId3"/>
                <a:stretch>
                  <a:fillRect l="-1187" t="-361"/>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5</a:t>
            </a:fld>
            <a:endParaRPr lang="es-ES"/>
          </a:p>
        </p:txBody>
      </p:sp>
      <p:sp>
        <p:nvSpPr>
          <p:cNvPr id="6" name="Rectángulo 5"/>
          <p:cNvSpPr/>
          <p:nvPr/>
        </p:nvSpPr>
        <p:spPr>
          <a:xfrm>
            <a:off x="6509657" y="1307220"/>
            <a:ext cx="5321099" cy="1652760"/>
          </a:xfrm>
          <a:prstGeom prst="rect">
            <a:avLst/>
          </a:prstGeom>
        </p:spPr>
        <p:txBody>
          <a:bodyPr wrap="square">
            <a:spAutoFit/>
          </a:bodyPr>
          <a:lstStyle/>
          <a:p>
            <a:pPr>
              <a:lnSpc>
                <a:spcPct val="120000"/>
              </a:lnSpc>
              <a:spcBef>
                <a:spcPts val="600"/>
              </a:spcBef>
            </a:pPr>
            <a:r>
              <a:rPr lang="es-CO" b="1" dirty="0"/>
              <a:t>Algunos ejemplos de aplicación:</a:t>
            </a:r>
          </a:p>
          <a:p>
            <a:pPr>
              <a:lnSpc>
                <a:spcPct val="120000"/>
              </a:lnSpc>
              <a:spcBef>
                <a:spcPts val="600"/>
              </a:spcBef>
              <a:buFont typeface="Wingdings" panose="05000000000000000000" pitchFamily="2" charset="2"/>
              <a:buChar char="§"/>
            </a:pPr>
            <a:r>
              <a:rPr lang="es-CO" dirty="0"/>
              <a:t>E-mail: spam/no spam</a:t>
            </a:r>
          </a:p>
          <a:p>
            <a:pPr>
              <a:lnSpc>
                <a:spcPct val="120000"/>
              </a:lnSpc>
              <a:spcBef>
                <a:spcPts val="600"/>
              </a:spcBef>
              <a:buFont typeface="Wingdings" panose="05000000000000000000" pitchFamily="2" charset="2"/>
              <a:buChar char="§"/>
            </a:pPr>
            <a:r>
              <a:rPr lang="es-CO" dirty="0"/>
              <a:t>Transacciones en línea: fraude/no fraude</a:t>
            </a:r>
          </a:p>
          <a:p>
            <a:pPr>
              <a:lnSpc>
                <a:spcPct val="120000"/>
              </a:lnSpc>
              <a:spcBef>
                <a:spcPts val="600"/>
              </a:spcBef>
              <a:buFont typeface="Wingdings" panose="05000000000000000000" pitchFamily="2" charset="2"/>
              <a:buChar char="§"/>
            </a:pPr>
            <a:r>
              <a:rPr lang="es-CO" dirty="0"/>
              <a:t>Tumores: maligno/no maligno</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424" y="3951202"/>
            <a:ext cx="5883483" cy="2225762"/>
          </a:xfrm>
          <a:prstGeom prst="rect">
            <a:avLst/>
          </a:prstGeom>
        </p:spPr>
      </p:pic>
    </p:spTree>
    <p:extLst>
      <p:ext uri="{BB962C8B-B14F-4D97-AF65-F5344CB8AC3E}">
        <p14:creationId xmlns:p14="http://schemas.microsoft.com/office/powerpoint/2010/main" val="264677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Regresión Logística</a:t>
            </a:r>
            <a:endParaRPr lang="es-ES"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6</a:t>
            </a:fld>
            <a:endParaRPr lang="es-ES"/>
          </a:p>
        </p:txBody>
      </p:sp>
      <p:pic>
        <p:nvPicPr>
          <p:cNvPr id="10" name="Imagen 9" descr="Imagen que contiene dibujo&#10;&#10;Descripción generada automáticamente">
            <a:extLst>
              <a:ext uri="{FF2B5EF4-FFF2-40B4-BE49-F238E27FC236}">
                <a16:creationId xmlns:a16="http://schemas.microsoft.com/office/drawing/2014/main" id="{72BA0BE9-0B15-4CC4-9603-55D6FB4CF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69886"/>
            <a:ext cx="7620000" cy="3810000"/>
          </a:xfrm>
          <a:prstGeom prst="rect">
            <a:avLst/>
          </a:prstGeom>
        </p:spPr>
      </p:pic>
    </p:spTree>
    <p:extLst>
      <p:ext uri="{BB962C8B-B14F-4D97-AF65-F5344CB8AC3E}">
        <p14:creationId xmlns:p14="http://schemas.microsoft.com/office/powerpoint/2010/main" val="390489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BE825FD-7470-4335-BAE6-06A379B929A9}"/>
              </a:ext>
            </a:extLst>
          </p:cNvPr>
          <p:cNvPicPr>
            <a:picLocks noChangeAspect="1"/>
          </p:cNvPicPr>
          <p:nvPr/>
        </p:nvPicPr>
        <p:blipFill>
          <a:blip r:embed="rId2"/>
          <a:stretch>
            <a:fillRect/>
          </a:stretch>
        </p:blipFill>
        <p:spPr>
          <a:xfrm>
            <a:off x="6165668" y="1889693"/>
            <a:ext cx="5768837" cy="3841800"/>
          </a:xfrm>
          <a:prstGeom prst="rect">
            <a:avLst/>
          </a:prstGeom>
        </p:spPr>
      </p:pic>
      <p:sp>
        <p:nvSpPr>
          <p:cNvPr id="2" name="Título 1"/>
          <p:cNvSpPr>
            <a:spLocks noGrp="1"/>
          </p:cNvSpPr>
          <p:nvPr>
            <p:ph type="title"/>
          </p:nvPr>
        </p:nvSpPr>
        <p:spPr/>
        <p:txBody>
          <a:bodyPr/>
          <a:lstStyle/>
          <a:p>
            <a:r>
              <a:rPr lang="es-CO" dirty="0"/>
              <a:t>Regresión Logística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38667" y="1106312"/>
                <a:ext cx="5471289" cy="5070652"/>
              </a:xfrm>
            </p:spPr>
            <p:txBody>
              <a:bodyPr>
                <a:normAutofit/>
              </a:bodyPr>
              <a:lstStyle/>
              <a:p>
                <a:pPr>
                  <a:buFont typeface="Wingdings" panose="05000000000000000000" pitchFamily="2" charset="2"/>
                  <a:buChar char="§"/>
                </a:pPr>
                <a:r>
                  <a:rPr lang="es-CO" b="1" dirty="0"/>
                  <a:t>Funcionamiento</a:t>
                </a:r>
                <a:r>
                  <a:rPr lang="pt-BR" b="1" dirty="0"/>
                  <a:t>:</a:t>
                </a:r>
                <a:endParaRPr lang="es-CO" dirty="0"/>
              </a:p>
              <a:p>
                <a:pPr marL="0" indent="0">
                  <a:lnSpc>
                    <a:spcPct val="110000"/>
                  </a:lnSpc>
                  <a:buNone/>
                </a:pPr>
                <a:r>
                  <a:rPr lang="es-CO" dirty="0"/>
                  <a:t>La probabilidad de que </a:t>
                </a:r>
                <a:r>
                  <a:rPr lang="es-CO" b="1" dirty="0"/>
                  <a:t>cierta muestra</a:t>
                </a:r>
                <a:r>
                  <a:rPr lang="es-CO" dirty="0"/>
                  <a:t> pertenezca a una clase particular es la inversa de la función </a:t>
                </a:r>
                <a14:m>
                  <m:oMath xmlns:m="http://schemas.openxmlformats.org/officeDocument/2006/math">
                    <m:r>
                      <a:rPr lang="es-CO" i="1" dirty="0" smtClean="0">
                        <a:latin typeface="Cambria Math" panose="02040503050406030204" pitchFamily="18" charset="0"/>
                      </a:rPr>
                      <m:t>𝑙𝑜𝑔𝑖𝑡</m:t>
                    </m:r>
                  </m:oMath>
                </a14:m>
                <a:r>
                  <a:rPr lang="es-CO" dirty="0"/>
                  <a:t>, es decir la función logística o sigmoide, la cual está definida como:</a:t>
                </a:r>
              </a:p>
              <a:p>
                <a:pPr marL="0" indent="0">
                  <a:lnSpc>
                    <a:spcPct val="110000"/>
                  </a:lnSpc>
                  <a:buNone/>
                </a:pPr>
                <a:endParaRPr lang="es-CO" b="0" i="1" dirty="0">
                  <a:latin typeface="Cambria Math" panose="02040503050406030204" pitchFamily="18" charset="0"/>
                  <a:ea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𝜙</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𝑧</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1</m:t>
                          </m:r>
                        </m:num>
                        <m:den>
                          <m:r>
                            <a:rPr lang="es-CO" b="0" i="1" smtClean="0">
                              <a:latin typeface="Cambria Math" panose="02040503050406030204" pitchFamily="18" charset="0"/>
                            </a:rPr>
                            <m:t>1+</m:t>
                          </m:r>
                          <m:sSup>
                            <m:sSupPr>
                              <m:ctrlPr>
                                <a:rPr lang="es-CO" b="0" i="1" smtClean="0">
                                  <a:latin typeface="Cambria Math" panose="02040503050406030204" pitchFamily="18" charset="0"/>
                                </a:rPr>
                              </m:ctrlPr>
                            </m:sSupPr>
                            <m:e>
                              <m:r>
                                <a:rPr lang="es-CO" b="0" i="1" smtClean="0">
                                  <a:latin typeface="Cambria Math" panose="02040503050406030204" pitchFamily="18" charset="0"/>
                                </a:rPr>
                                <m:t>𝑒</m:t>
                              </m:r>
                            </m:e>
                            <m:sup>
                              <m:r>
                                <a:rPr lang="es-CO" b="0" i="1" smtClean="0">
                                  <a:latin typeface="Cambria Math" panose="02040503050406030204" pitchFamily="18" charset="0"/>
                                </a:rPr>
                                <m:t>−</m:t>
                              </m:r>
                              <m:r>
                                <a:rPr lang="es-CO" b="0" i="1" smtClean="0">
                                  <a:latin typeface="Cambria Math" panose="02040503050406030204" pitchFamily="18" charset="0"/>
                                </a:rPr>
                                <m:t>𝑧</m:t>
                              </m:r>
                            </m:sup>
                          </m:sSup>
                        </m:den>
                      </m:f>
                    </m:oMath>
                  </m:oMathPara>
                </a14:m>
                <a:endParaRPr lang="es-CO" dirty="0"/>
              </a:p>
              <a:p>
                <a:pPr marL="0" indent="0">
                  <a:lnSpc>
                    <a:spcPct val="110000"/>
                  </a:lnSpc>
                  <a:buNone/>
                </a:pPr>
                <a:endParaRPr lang="es-CO" dirty="0"/>
              </a:p>
              <a:p>
                <a:pPr marL="0" indent="0">
                  <a:lnSpc>
                    <a:spcPct val="110000"/>
                  </a:lnSpc>
                  <a:buNone/>
                </a:pPr>
                <a:r>
                  <a:rPr lang="es-CO" dirty="0"/>
                  <a:t>donde </a:t>
                </a:r>
                <a14:m>
                  <m:oMath xmlns:m="http://schemas.openxmlformats.org/officeDocument/2006/math">
                    <m:r>
                      <a:rPr lang="es-CO" b="0" i="1" dirty="0" smtClean="0">
                        <a:latin typeface="Cambria Math" panose="02040503050406030204" pitchFamily="18" charset="0"/>
                      </a:rPr>
                      <m:t>𝑧</m:t>
                    </m:r>
                  </m:oMath>
                </a14:m>
                <a:r>
                  <a:rPr lang="es-CO" dirty="0"/>
                  <a:t> es la combinación lineal entre los pesos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𝑤</m:t>
                        </m:r>
                      </m:e>
                      <m:sub>
                        <m:r>
                          <a:rPr lang="es-CO" b="0" i="1" smtClean="0">
                            <a:latin typeface="Cambria Math" panose="02040503050406030204" pitchFamily="18" charset="0"/>
                          </a:rPr>
                          <m:t>𝑖</m:t>
                        </m:r>
                      </m:sub>
                    </m:sSub>
                  </m:oMath>
                </a14:m>
                <a:r>
                  <a:rPr lang="es-CO" dirty="0"/>
                  <a:t>) y las características (</a:t>
                </a:r>
                <a14:m>
                  <m:oMath xmlns:m="http://schemas.openxmlformats.org/officeDocument/2006/math">
                    <m:sSup>
                      <m:sSupPr>
                        <m:ctrlPr>
                          <a:rPr lang="es-CO" i="1" smtClean="0">
                            <a:latin typeface="Cambria Math" panose="02040503050406030204" pitchFamily="18" charset="0"/>
                          </a:rPr>
                        </m:ctrlPr>
                      </m:sSupPr>
                      <m:e>
                        <m:r>
                          <a:rPr lang="es-CO" b="0" i="1" smtClean="0">
                            <a:latin typeface="Cambria Math" panose="02040503050406030204" pitchFamily="18" charset="0"/>
                          </a:rPr>
                          <m:t>𝑥</m:t>
                        </m:r>
                      </m:e>
                      <m:sup>
                        <m:r>
                          <a:rPr lang="es-CO" b="0" i="1" smtClean="0">
                            <a:latin typeface="Cambria Math" panose="02040503050406030204" pitchFamily="18" charset="0"/>
                          </a:rPr>
                          <m:t>𝑖</m:t>
                        </m:r>
                      </m:sup>
                    </m:sSup>
                  </m:oMath>
                </a14:m>
                <a:r>
                  <a:rPr lang="es-CO" dirty="0"/>
                  <a:t>), es decir, </a:t>
                </a:r>
                <a14:m>
                  <m:oMath xmlns:m="http://schemas.openxmlformats.org/officeDocument/2006/math">
                    <m:r>
                      <a:rPr lang="es-CO" i="1" dirty="0" smtClean="0">
                        <a:latin typeface="Cambria Math" panose="02040503050406030204" pitchFamily="18" charset="0"/>
                      </a:rPr>
                      <m:t>𝑧</m:t>
                    </m:r>
                    <m:r>
                      <a:rPr lang="es-CO" i="1" dirty="0" smtClean="0">
                        <a:latin typeface="Cambria Math" panose="02040503050406030204" pitchFamily="18" charset="0"/>
                      </a:rPr>
                      <m:t>=</m:t>
                    </m:r>
                    <m:sSup>
                      <m:sSupPr>
                        <m:ctrlPr>
                          <a:rPr lang="es-CO" i="1" dirty="0" smtClean="0">
                            <a:latin typeface="Cambria Math" panose="02040503050406030204" pitchFamily="18" charset="0"/>
                          </a:rPr>
                        </m:ctrlPr>
                      </m:sSupPr>
                      <m:e>
                        <m:r>
                          <a:rPr lang="es-CO" altLang="es-ES" b="1" i="1" dirty="0">
                            <a:latin typeface="Cambria Math" panose="02040503050406030204" pitchFamily="18" charset="0"/>
                            <a:cs typeface="Times New Roman" panose="02020603050405020304" pitchFamily="18" charset="0"/>
                          </a:rPr>
                          <m:t>𝑾</m:t>
                        </m:r>
                      </m:e>
                      <m:sup>
                        <m:r>
                          <a:rPr lang="es-CO" b="0" i="1" dirty="0" smtClean="0">
                            <a:latin typeface="Cambria Math" panose="02040503050406030204" pitchFamily="18" charset="0"/>
                          </a:rPr>
                          <m:t>𝑇</m:t>
                        </m:r>
                      </m:sup>
                    </m:sSup>
                    <m:r>
                      <m:rPr>
                        <m:nor/>
                      </m:rPr>
                      <a:rPr lang="es-CO" altLang="es-ES" b="1" dirty="0">
                        <a:latin typeface="Times New Roman" panose="02020603050405020304" pitchFamily="18" charset="0"/>
                        <a:cs typeface="Times New Roman" panose="02020603050405020304" pitchFamily="18" charset="0"/>
                      </a:rPr>
                      <m:t>x</m:t>
                    </m:r>
                  </m:oMath>
                </a14:m>
                <a:r>
                  <a:rPr lang="es-CO" dirty="0"/>
                  <a:t>.</a:t>
                </a:r>
              </a:p>
              <a:p>
                <a:pPr marL="0" indent="0">
                  <a:lnSpc>
                    <a:spcPct val="110000"/>
                  </a:lnSpc>
                  <a:buNone/>
                </a:pPr>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38667" y="1106312"/>
                <a:ext cx="5471289" cy="5070652"/>
              </a:xfrm>
              <a:blipFill>
                <a:blip r:embed="rId3"/>
                <a:stretch>
                  <a:fillRect l="-1226" t="-1202"/>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7</a:t>
            </a:fld>
            <a:endParaRPr lang="es-ES"/>
          </a:p>
        </p:txBody>
      </p:sp>
      <p:cxnSp>
        <p:nvCxnSpPr>
          <p:cNvPr id="10" name="Conector recto 9">
            <a:extLst>
              <a:ext uri="{FF2B5EF4-FFF2-40B4-BE49-F238E27FC236}">
                <a16:creationId xmlns:a16="http://schemas.microsoft.com/office/drawing/2014/main" id="{EE23D1BE-EC9D-4091-836D-411614FFC4D2}"/>
              </a:ext>
            </a:extLst>
          </p:cNvPr>
          <p:cNvCxnSpPr/>
          <p:nvPr/>
        </p:nvCxnSpPr>
        <p:spPr>
          <a:xfrm>
            <a:off x="5922498" y="1209822"/>
            <a:ext cx="0" cy="4825218"/>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12" name="Elipse 11">
            <a:extLst>
              <a:ext uri="{FF2B5EF4-FFF2-40B4-BE49-F238E27FC236}">
                <a16:creationId xmlns:a16="http://schemas.microsoft.com/office/drawing/2014/main" id="{1315BA27-A54C-40FE-AF8C-3FE383D520D1}"/>
              </a:ext>
            </a:extLst>
          </p:cNvPr>
          <p:cNvSpPr/>
          <p:nvPr/>
        </p:nvSpPr>
        <p:spPr>
          <a:xfrm>
            <a:off x="8316686" y="2897943"/>
            <a:ext cx="391199" cy="4466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 name="Conector recto de flecha 13">
            <a:extLst>
              <a:ext uri="{FF2B5EF4-FFF2-40B4-BE49-F238E27FC236}">
                <a16:creationId xmlns:a16="http://schemas.microsoft.com/office/drawing/2014/main" id="{AF85EE45-A36F-470F-8596-A9E978747F69}"/>
              </a:ext>
            </a:extLst>
          </p:cNvPr>
          <p:cNvCxnSpPr/>
          <p:nvPr/>
        </p:nvCxnSpPr>
        <p:spPr>
          <a:xfrm>
            <a:off x="8509113" y="1649610"/>
            <a:ext cx="0" cy="1209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0E94650-CBEF-4B3B-B453-C62D2E07447E}"/>
              </a:ext>
            </a:extLst>
          </p:cNvPr>
          <p:cNvSpPr txBox="1"/>
          <p:nvPr/>
        </p:nvSpPr>
        <p:spPr>
          <a:xfrm>
            <a:off x="7094295" y="971949"/>
            <a:ext cx="2748894" cy="646331"/>
          </a:xfrm>
          <a:prstGeom prst="rect">
            <a:avLst/>
          </a:prstGeom>
          <a:noFill/>
        </p:spPr>
        <p:txBody>
          <a:bodyPr wrap="none" rtlCol="0">
            <a:spAutoFit/>
          </a:bodyPr>
          <a:lstStyle/>
          <a:p>
            <a:pPr algn="ctr"/>
            <a:r>
              <a:rPr lang="es-CO" dirty="0"/>
              <a:t>Esta es la salida del modelo</a:t>
            </a:r>
          </a:p>
          <a:p>
            <a:pPr algn="ctr"/>
            <a:r>
              <a:rPr lang="es-CO" dirty="0"/>
              <a:t>de regresión lineal</a:t>
            </a:r>
          </a:p>
        </p:txBody>
      </p:sp>
    </p:spTree>
    <p:extLst>
      <p:ext uri="{BB962C8B-B14F-4D97-AF65-F5344CB8AC3E}">
        <p14:creationId xmlns:p14="http://schemas.microsoft.com/office/powerpoint/2010/main" val="352954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Regresión Logística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38667" y="1106312"/>
                <a:ext cx="5471289" cy="5070652"/>
              </a:xfrm>
            </p:spPr>
            <p:txBody>
              <a:bodyPr>
                <a:normAutofit/>
              </a:bodyPr>
              <a:lstStyle/>
              <a:p>
                <a:pPr>
                  <a:buFont typeface="Wingdings" panose="05000000000000000000" pitchFamily="2" charset="2"/>
                  <a:buChar char="§"/>
                </a:pPr>
                <a:r>
                  <a:rPr lang="es-CO" b="1" dirty="0"/>
                  <a:t>Funcionamiento</a:t>
                </a:r>
                <a:r>
                  <a:rPr lang="pt-BR" b="1" dirty="0"/>
                  <a:t>:</a:t>
                </a:r>
                <a:endParaRPr lang="es-CO" dirty="0"/>
              </a:p>
              <a:p>
                <a:pPr marL="0" indent="0">
                  <a:lnSpc>
                    <a:spcPct val="110000"/>
                  </a:lnSpc>
                  <a:buNone/>
                </a:pPr>
                <a:r>
                  <a:rPr lang="es-CO" dirty="0"/>
                  <a:t>La salida de la función sigmoide puede ser interpretada como la </a:t>
                </a:r>
                <a:r>
                  <a:rPr lang="es-CO" b="1" dirty="0">
                    <a:solidFill>
                      <a:schemeClr val="accent5"/>
                    </a:solidFill>
                  </a:rPr>
                  <a:t>probabilidad </a:t>
                </a:r>
                <a:r>
                  <a:rPr lang="es-CO" dirty="0"/>
                  <a:t>de que una observación particular pertenezca a la Clase 1, dadas sus características </a:t>
                </a:r>
                <a14:m>
                  <m:oMath xmlns:m="http://schemas.openxmlformats.org/officeDocument/2006/math">
                    <m:r>
                      <m:rPr>
                        <m:nor/>
                      </m:rPr>
                      <a:rPr lang="es-CO" altLang="es-ES" b="1" dirty="0">
                        <a:latin typeface="Times New Roman" panose="02020603050405020304" pitchFamily="18" charset="0"/>
                        <a:cs typeface="Times New Roman" panose="02020603050405020304" pitchFamily="18" charset="0"/>
                      </a:rPr>
                      <m:t>x</m:t>
                    </m:r>
                  </m:oMath>
                </a14:m>
                <a:r>
                  <a:rPr lang="es-CO" dirty="0"/>
                  <a:t>, ponderadas por los pesos </a:t>
                </a:r>
                <a14:m>
                  <m:oMath xmlns:m="http://schemas.openxmlformats.org/officeDocument/2006/math">
                    <m:r>
                      <m:rPr>
                        <m:nor/>
                      </m:rPr>
                      <a:rPr lang="es-CO" altLang="es-ES" b="1" dirty="0">
                        <a:latin typeface="Times New Roman" panose="02020603050405020304" pitchFamily="18" charset="0"/>
                        <a:cs typeface="Times New Roman" panose="02020603050405020304" pitchFamily="18" charset="0"/>
                      </a:rPr>
                      <m:t>W</m:t>
                    </m:r>
                  </m:oMath>
                </a14:m>
                <a:r>
                  <a:rPr lang="es-CO" dirty="0"/>
                  <a:t>.</a:t>
                </a:r>
                <a:endParaRPr lang="es-CO" i="1" dirty="0">
                  <a:latin typeface="Cambria Math" panose="02040503050406030204" pitchFamily="18" charset="0"/>
                  <a:ea typeface="Cambria Math" panose="02040503050406030204" pitchFamily="18" charset="0"/>
                </a:endParaRPr>
              </a:p>
              <a:p>
                <a:pPr marL="0" indent="0" algn="ctr">
                  <a:lnSpc>
                    <a:spcPct val="110000"/>
                  </a:lnSpc>
                  <a:buNone/>
                </a:pPr>
                <a:endParaRPr lang="es-CO" i="1" dirty="0">
                  <a:latin typeface="Cambria Math" panose="02040503050406030204" pitchFamily="18" charset="0"/>
                  <a:ea typeface="Cambria Math" panose="02040503050406030204" pitchFamily="18" charset="0"/>
                </a:endParaRPr>
              </a:p>
              <a:p>
                <a:pPr marL="0" indent="0" algn="ctr">
                  <a:lnSpc>
                    <a:spcPct val="110000"/>
                  </a:lnSpc>
                  <a:buNone/>
                </a:pPr>
                <a14:m>
                  <m:oMath xmlns:m="http://schemas.openxmlformats.org/officeDocument/2006/math">
                    <m:r>
                      <a:rPr lang="es-CO" i="1" dirty="0" smtClean="0">
                        <a:latin typeface="Cambria Math" panose="02040503050406030204" pitchFamily="18" charset="0"/>
                        <a:ea typeface="Cambria Math" panose="02040503050406030204" pitchFamily="18" charset="0"/>
                      </a:rPr>
                      <m:t>𝜙</m:t>
                    </m:r>
                    <m:r>
                      <a:rPr lang="es-CO" i="1" dirty="0" smtClean="0">
                        <a:latin typeface="Cambria Math" panose="02040503050406030204" pitchFamily="18" charset="0"/>
                      </a:rPr>
                      <m:t>(</m:t>
                    </m:r>
                    <m:r>
                      <a:rPr lang="es-CO" i="1" dirty="0" smtClean="0">
                        <a:latin typeface="Cambria Math" panose="02040503050406030204" pitchFamily="18" charset="0"/>
                      </a:rPr>
                      <m:t>𝑧</m:t>
                    </m:r>
                    <m:r>
                      <a:rPr lang="es-CO" i="1" dirty="0" smtClean="0">
                        <a:latin typeface="Cambria Math" panose="02040503050406030204" pitchFamily="18" charset="0"/>
                      </a:rPr>
                      <m:t>) = </m:t>
                    </m:r>
                    <m:r>
                      <a:rPr lang="es-CO" i="1" dirty="0" smtClean="0">
                        <a:latin typeface="Cambria Math" panose="02040503050406030204" pitchFamily="18" charset="0"/>
                      </a:rPr>
                      <m:t>𝑃</m:t>
                    </m:r>
                    <m:r>
                      <a:rPr lang="es-CO" i="1" dirty="0" smtClean="0">
                        <a:latin typeface="Cambria Math" panose="02040503050406030204" pitchFamily="18" charset="0"/>
                      </a:rPr>
                      <m:t>(</m:t>
                    </m:r>
                    <m:r>
                      <a:rPr lang="es-CO" i="1" dirty="0" smtClean="0">
                        <a:latin typeface="Cambria Math" panose="02040503050406030204" pitchFamily="18" charset="0"/>
                      </a:rPr>
                      <m:t>𝑦</m:t>
                    </m:r>
                    <m:r>
                      <a:rPr lang="es-CO" i="1" dirty="0" smtClean="0">
                        <a:latin typeface="Cambria Math" panose="02040503050406030204" pitchFamily="18" charset="0"/>
                      </a:rPr>
                      <m:t>=1|</m:t>
                    </m:r>
                    <m:r>
                      <m:rPr>
                        <m:nor/>
                      </m:rPr>
                      <a:rPr lang="es-CO" altLang="es-ES" b="1" dirty="0">
                        <a:latin typeface="Times New Roman" panose="02020603050405020304" pitchFamily="18" charset="0"/>
                        <a:cs typeface="Times New Roman" panose="02020603050405020304" pitchFamily="18" charset="0"/>
                      </a:rPr>
                      <m:t>x</m:t>
                    </m:r>
                    <m:r>
                      <m:rPr>
                        <m:nor/>
                      </m:rPr>
                      <a:rPr lang="es-CO" altLang="es-ES" i="0" dirty="0" smtClean="0">
                        <a:latin typeface="Times New Roman" panose="02020603050405020304" pitchFamily="18" charset="0"/>
                        <a:cs typeface="Times New Roman" panose="02020603050405020304" pitchFamily="18" charset="0"/>
                      </a:rPr>
                      <m:t>;</m:t>
                    </m:r>
                    <m:r>
                      <m:rPr>
                        <m:nor/>
                      </m:rPr>
                      <a:rPr lang="es-CO" altLang="es-ES" b="1" i="0" dirty="0" smtClean="0">
                        <a:latin typeface="Times New Roman" panose="02020603050405020304" pitchFamily="18" charset="0"/>
                        <a:cs typeface="Times New Roman" panose="02020603050405020304" pitchFamily="18" charset="0"/>
                      </a:rPr>
                      <m:t>W</m:t>
                    </m:r>
                    <m:r>
                      <a:rPr lang="es-CO" i="1" dirty="0" smtClean="0">
                        <a:latin typeface="Cambria Math" panose="02040503050406030204" pitchFamily="18" charset="0"/>
                      </a:rPr>
                      <m:t>)</m:t>
                    </m:r>
                  </m:oMath>
                </a14:m>
                <a:r>
                  <a:rPr lang="es-CO" dirty="0"/>
                  <a:t> </a:t>
                </a:r>
              </a:p>
              <a:p>
                <a:pPr marL="0" indent="0">
                  <a:lnSpc>
                    <a:spcPct val="110000"/>
                  </a:lnSpc>
                  <a:buNone/>
                </a:pPr>
                <a:endParaRPr lang="es-CO" dirty="0"/>
              </a:p>
              <a:p>
                <a:pPr marL="0" indent="0">
                  <a:lnSpc>
                    <a:spcPct val="110000"/>
                  </a:lnSpc>
                  <a:buNone/>
                </a:pPr>
                <a:r>
                  <a:rPr lang="es-CO" dirty="0"/>
                  <a:t>Con base en esto, a través de la función </a:t>
                </a:r>
                <a:r>
                  <a:rPr lang="es-CO" i="1" dirty="0" err="1"/>
                  <a:t>logit</a:t>
                </a:r>
                <a:r>
                  <a:rPr lang="es-CO" dirty="0"/>
                  <a:t> obtenemos el modelo lineal:</a:t>
                </a:r>
              </a:p>
              <a:p>
                <a:pPr marL="0" indent="0">
                  <a:lnSpc>
                    <a:spcPct val="110000"/>
                  </a:lnSpc>
                  <a:buNone/>
                </a:pPr>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38667" y="1106312"/>
                <a:ext cx="5471289" cy="5070652"/>
              </a:xfrm>
              <a:blipFill>
                <a:blip r:embed="rId2"/>
                <a:stretch>
                  <a:fillRect l="-1226" t="-1202"/>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8</a:t>
            </a:fld>
            <a:endParaRPr lang="es-ES"/>
          </a:p>
        </p:txBody>
      </p:sp>
      <p:cxnSp>
        <p:nvCxnSpPr>
          <p:cNvPr id="10" name="Conector recto 9">
            <a:extLst>
              <a:ext uri="{FF2B5EF4-FFF2-40B4-BE49-F238E27FC236}">
                <a16:creationId xmlns:a16="http://schemas.microsoft.com/office/drawing/2014/main" id="{EE23D1BE-EC9D-4091-836D-411614FFC4D2}"/>
              </a:ext>
            </a:extLst>
          </p:cNvPr>
          <p:cNvCxnSpPr/>
          <p:nvPr/>
        </p:nvCxnSpPr>
        <p:spPr>
          <a:xfrm>
            <a:off x="5922498" y="1209822"/>
            <a:ext cx="0" cy="4825218"/>
          </a:xfrm>
          <a:prstGeom prst="line">
            <a:avLst/>
          </a:prstGeom>
          <a:ln w="38100"/>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6" name="Marcador de contenido 2"/>
              <p:cNvSpPr txBox="1">
                <a:spLocks/>
              </p:cNvSpPr>
              <p:nvPr/>
            </p:nvSpPr>
            <p:spPr>
              <a:xfrm>
                <a:off x="6359467" y="1087105"/>
                <a:ext cx="5471289" cy="5070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s-CO" b="1" dirty="0"/>
                  <a:t>Ejemplo: Diagnóstico de cáncer</a:t>
                </a:r>
              </a:p>
              <a:p>
                <a:pPr marL="0" indent="0">
                  <a:buNone/>
                </a:pPr>
                <a:endParaRPr lang="es-CO" b="1" dirty="0"/>
              </a:p>
              <a:p>
                <a:pPr marL="0" indent="0">
                  <a:buNone/>
                </a:pPr>
                <a:endParaRPr lang="es-CO" dirty="0"/>
              </a:p>
              <a:p>
                <a:pPr marL="0" indent="0">
                  <a:buNone/>
                </a:pPr>
                <a:endParaRPr lang="es-CO" dirty="0"/>
              </a:p>
              <a:p>
                <a:pPr marL="0" indent="0">
                  <a:buNone/>
                </a:pPr>
                <a:r>
                  <a:rPr lang="es-CO" dirty="0"/>
                  <a:t>Para un tamaño de tumor definido el modelo tiene como salida:</a:t>
                </a:r>
              </a:p>
              <a:p>
                <a:pPr marL="0" indent="0" algn="ctr">
                  <a:buNone/>
                </a:pPr>
                <a14:m>
                  <m:oMath xmlns:m="http://schemas.openxmlformats.org/officeDocument/2006/math">
                    <m:r>
                      <a:rPr lang="es-CO" i="1" dirty="0">
                        <a:latin typeface="Cambria Math" panose="02040503050406030204" pitchFamily="18" charset="0"/>
                        <a:ea typeface="Cambria Math" panose="02040503050406030204" pitchFamily="18" charset="0"/>
                      </a:rPr>
                      <m:t>𝜙</m:t>
                    </m:r>
                    <m:r>
                      <a:rPr lang="es-CO" i="1" dirty="0">
                        <a:latin typeface="Cambria Math" panose="02040503050406030204" pitchFamily="18" charset="0"/>
                      </a:rPr>
                      <m:t>(</m:t>
                    </m:r>
                    <m:r>
                      <a:rPr lang="es-CO" i="1" dirty="0">
                        <a:latin typeface="Cambria Math" panose="02040503050406030204" pitchFamily="18" charset="0"/>
                      </a:rPr>
                      <m:t>𝑧</m:t>
                    </m:r>
                    <m:r>
                      <a:rPr lang="es-CO" i="1" dirty="0">
                        <a:latin typeface="Cambria Math" panose="02040503050406030204" pitchFamily="18" charset="0"/>
                      </a:rPr>
                      <m:t>)</m:t>
                    </m:r>
                  </m:oMath>
                </a14:m>
                <a:r>
                  <a:rPr lang="es-CO" dirty="0"/>
                  <a:t> = 0,7</a:t>
                </a:r>
              </a:p>
              <a:p>
                <a:pPr marL="0" indent="0">
                  <a:buNone/>
                </a:pPr>
                <a:endParaRPr lang="es-CO" dirty="0"/>
              </a:p>
              <a:p>
                <a:pPr marL="0" indent="0">
                  <a:buNone/>
                </a:pPr>
                <a:r>
                  <a:rPr lang="es-ES" dirty="0"/>
                  <a:t>Esto nos indica que el paciente tiene 70% de probabilidad de que el tumor sea maligno por su tamaño</a:t>
                </a:r>
                <a:endParaRPr lang="es-CO" dirty="0"/>
              </a:p>
            </p:txBody>
          </p:sp>
        </mc:Choice>
        <mc:Fallback xmlns="">
          <p:sp>
            <p:nvSpPr>
              <p:cNvPr id="6" name="Marcador de contenido 2"/>
              <p:cNvSpPr txBox="1">
                <a:spLocks noRot="1" noChangeAspect="1" noMove="1" noResize="1" noEditPoints="1" noAdjustHandles="1" noChangeArrowheads="1" noChangeShapeType="1" noTextEdit="1"/>
              </p:cNvSpPr>
              <p:nvPr/>
            </p:nvSpPr>
            <p:spPr>
              <a:xfrm>
                <a:off x="6359467" y="1087105"/>
                <a:ext cx="5471289" cy="5070652"/>
              </a:xfrm>
              <a:prstGeom prst="rect">
                <a:avLst/>
              </a:prstGeom>
              <a:blipFill>
                <a:blip r:embed="rId3"/>
                <a:stretch>
                  <a:fillRect l="-1114" t="-1202" r="-1336"/>
                </a:stretch>
              </a:blipFill>
            </p:spPr>
            <p:txBody>
              <a:bodyPr/>
              <a:lstStyle/>
              <a:p>
                <a:r>
                  <a:rPr lang="es-ES">
                    <a:noFill/>
                  </a:rPr>
                  <a:t> </a:t>
                </a:r>
              </a:p>
            </p:txBody>
          </p:sp>
        </mc:Fallback>
      </mc:AlternateContent>
      <p:pic>
        <p:nvPicPr>
          <p:cNvPr id="5" name="Imagen 4"/>
          <p:cNvPicPr>
            <a:picLocks noChangeAspect="1"/>
          </p:cNvPicPr>
          <p:nvPr/>
        </p:nvPicPr>
        <p:blipFill>
          <a:blip r:embed="rId4"/>
          <a:stretch>
            <a:fillRect/>
          </a:stretch>
        </p:blipFill>
        <p:spPr>
          <a:xfrm>
            <a:off x="7162070" y="1654628"/>
            <a:ext cx="3397073" cy="754905"/>
          </a:xfrm>
          <a:prstGeom prst="rect">
            <a:avLst/>
          </a:prstGeom>
        </p:spPr>
      </p:pic>
      <p:pic>
        <p:nvPicPr>
          <p:cNvPr id="8" name="Gráfico 7">
            <a:extLst>
              <a:ext uri="{FF2B5EF4-FFF2-40B4-BE49-F238E27FC236}">
                <a16:creationId xmlns:a16="http://schemas.microsoft.com/office/drawing/2014/main" id="{0364A1D2-6CD0-4884-91E0-F0E13718B9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36503" y="5640561"/>
            <a:ext cx="4475615" cy="536403"/>
          </a:xfrm>
          <a:prstGeom prst="rect">
            <a:avLst/>
          </a:prstGeom>
        </p:spPr>
      </p:pic>
    </p:spTree>
    <p:extLst>
      <p:ext uri="{BB962C8B-B14F-4D97-AF65-F5344CB8AC3E}">
        <p14:creationId xmlns:p14="http://schemas.microsoft.com/office/powerpoint/2010/main" val="162751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Regresión Logística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38668" y="1106312"/>
                <a:ext cx="11528730" cy="5070652"/>
              </a:xfrm>
            </p:spPr>
            <p:txBody>
              <a:bodyPr>
                <a:normAutofit/>
              </a:bodyPr>
              <a:lstStyle/>
              <a:p>
                <a:pPr>
                  <a:buFont typeface="Wingdings" panose="05000000000000000000" pitchFamily="2" charset="2"/>
                  <a:buChar char="§"/>
                </a:pPr>
                <a:r>
                  <a:rPr lang="es-CO" b="1" dirty="0"/>
                  <a:t>Funcionamiento</a:t>
                </a:r>
                <a:r>
                  <a:rPr lang="pt-BR" b="1" dirty="0"/>
                  <a:t>:</a:t>
                </a:r>
                <a:endParaRPr lang="es-CO" dirty="0"/>
              </a:p>
              <a:p>
                <a:pPr marL="0" indent="0">
                  <a:lnSpc>
                    <a:spcPct val="110000"/>
                  </a:lnSpc>
                  <a:buNone/>
                </a:pPr>
                <a:r>
                  <a:rPr lang="es-CO" dirty="0"/>
                  <a:t>Para estimar los coeficientes </a:t>
                </a:r>
                <a14:m>
                  <m:oMath xmlns:m="http://schemas.openxmlformats.org/officeDocument/2006/math">
                    <m:r>
                      <a:rPr lang="es-CO" b="1" i="1" dirty="0" smtClean="0">
                        <a:latin typeface="Cambria Math" panose="02040503050406030204" pitchFamily="18" charset="0"/>
                      </a:rPr>
                      <m:t>𝑾</m:t>
                    </m:r>
                  </m:oMath>
                </a14:m>
                <a:r>
                  <a:rPr lang="es-CO" dirty="0"/>
                  <a:t> se debe minimizar una función de costo. En nuestro caso la función de costo, interpretada como la suma de los errores, corresponde al logaritmo de la verosimilitud que es:</a:t>
                </a:r>
              </a:p>
              <a:p>
                <a:pPr marL="0" indent="0">
                  <a:lnSpc>
                    <a:spcPct val="110000"/>
                  </a:lnSpc>
                  <a:buNone/>
                </a:pPr>
                <a:endParaRPr lang="es-CO" i="1" dirty="0">
                  <a:latin typeface="Cambria Math" panose="02040503050406030204" pitchFamily="18" charset="0"/>
                  <a:ea typeface="Cambria Math" panose="02040503050406030204" pitchFamily="18" charset="0"/>
                </a:endParaRPr>
              </a:p>
              <a:p>
                <a:pPr marL="0" indent="0" algn="ctr">
                  <a:lnSpc>
                    <a:spcPct val="110000"/>
                  </a:lnSpc>
                  <a:buNone/>
                </a:pPr>
                <a:endParaRPr lang="es-CO" dirty="0"/>
              </a:p>
              <a:p>
                <a:pPr marL="0" indent="0" algn="ctr">
                  <a:lnSpc>
                    <a:spcPct val="110000"/>
                  </a:lnSpc>
                  <a:buNone/>
                </a:pPr>
                <a:endParaRPr lang="es-CO" dirty="0"/>
              </a:p>
              <a:p>
                <a:pPr marL="0" indent="0" algn="ctr">
                  <a:lnSpc>
                    <a:spcPct val="110000"/>
                  </a:lnSpc>
                  <a:buNone/>
                </a:pPr>
                <a:endParaRPr lang="es-CO" dirty="0"/>
              </a:p>
              <a:p>
                <a:pPr marL="0" indent="0" algn="just">
                  <a:lnSpc>
                    <a:spcPct val="110000"/>
                  </a:lnSpc>
                  <a:buNone/>
                </a:pPr>
                <a:endParaRPr lang="es-CO" dirty="0"/>
              </a:p>
              <a:p>
                <a:pPr marL="0" indent="0" algn="just">
                  <a:lnSpc>
                    <a:spcPct val="110000"/>
                  </a:lnSpc>
                  <a:buNone/>
                </a:pPr>
                <a:endParaRPr lang="es-CO" dirty="0"/>
              </a:p>
              <a:p>
                <a:pPr marL="0" indent="0" algn="just">
                  <a:lnSpc>
                    <a:spcPct val="110000"/>
                  </a:lnSpc>
                  <a:buNone/>
                </a:pPr>
                <a:r>
                  <a:rPr lang="es-CO" dirty="0"/>
                  <a:t>Este error se puede ver como la diferencia que hay entre la clase estimada y la etiqueta real de cada observación.</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38668" y="1106312"/>
                <a:ext cx="11528730" cy="5070652"/>
              </a:xfrm>
              <a:blipFill>
                <a:blip r:embed="rId2"/>
                <a:stretch>
                  <a:fillRect l="-582" t="-1202" r="-529"/>
                </a:stretch>
              </a:blipFill>
            </p:spPr>
            <p:txBody>
              <a:bodyPr/>
              <a:lstStyle/>
              <a:p>
                <a:r>
                  <a:rPr lang="es-CO">
                    <a:noFill/>
                  </a:rPr>
                  <a:t> </a:t>
                </a:r>
              </a:p>
            </p:txBody>
          </p:sp>
        </mc:Fallback>
      </mc:AlternateContent>
      <p:sp>
        <p:nvSpPr>
          <p:cNvPr id="4" name="Marcador de número de diapositiva 3"/>
          <p:cNvSpPr>
            <a:spLocks noGrp="1"/>
          </p:cNvSpPr>
          <p:nvPr>
            <p:ph type="sldNum" sz="quarter" idx="12"/>
          </p:nvPr>
        </p:nvSpPr>
        <p:spPr/>
        <p:txBody>
          <a:bodyPr/>
          <a:lstStyle/>
          <a:p>
            <a:fld id="{EBF82D2F-B254-444B-AB4D-B74E21055EB1}" type="slidenum">
              <a:rPr lang="es-ES" smtClean="0"/>
              <a:t>9</a:t>
            </a:fld>
            <a:endParaRPr lang="es-ES"/>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9F385429-C19F-4C60-805E-880CB8DE131D}"/>
                  </a:ext>
                </a:extLst>
              </p:cNvPr>
              <p:cNvSpPr/>
              <p:nvPr/>
            </p:nvSpPr>
            <p:spPr>
              <a:xfrm>
                <a:off x="3182342" y="2636567"/>
                <a:ext cx="6352861"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O" sz="2000" i="1" dirty="0">
                          <a:latin typeface="Cambria Math" panose="02040503050406030204" pitchFamily="18" charset="0"/>
                          <a:ea typeface="Cambria Math" panose="02040503050406030204" pitchFamily="18" charset="0"/>
                        </a:rPr>
                        <m:t>𝐽</m:t>
                      </m:r>
                      <m:d>
                        <m:dPr>
                          <m:ctrlPr>
                            <a:rPr lang="es-CO" sz="2000" i="1" dirty="0">
                              <a:latin typeface="Cambria Math" panose="02040503050406030204" pitchFamily="18" charset="0"/>
                              <a:ea typeface="Cambria Math" panose="02040503050406030204" pitchFamily="18" charset="0"/>
                            </a:rPr>
                          </m:ctrlPr>
                        </m:dPr>
                        <m:e>
                          <m:r>
                            <m:rPr>
                              <m:nor/>
                            </m:rPr>
                            <a:rPr lang="es-CO" altLang="es-ES" sz="2000" b="1" dirty="0">
                              <a:latin typeface="Times New Roman" panose="02020603050405020304" pitchFamily="18" charset="0"/>
                              <a:cs typeface="Times New Roman" panose="02020603050405020304" pitchFamily="18" charset="0"/>
                            </a:rPr>
                            <m:t>W</m:t>
                          </m:r>
                        </m:e>
                      </m:d>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𝑖</m:t>
                          </m:r>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𝑛</m:t>
                          </m:r>
                        </m:sup>
                        <m:e>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𝑦</m:t>
                              </m:r>
                            </m:e>
                            <m:sub>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𝑖</m:t>
                              </m:r>
                            </m:sub>
                          </m:sSub>
                          <m:func>
                            <m:func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s-CO" altLang="es-ES" sz="2000" dirty="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dPr>
                                <m:e>
                                  <m:r>
                                    <a:rPr lang="es-CO" sz="2000" i="1" dirty="0">
                                      <a:latin typeface="Cambria Math" panose="02040503050406030204" pitchFamily="18" charset="0"/>
                                      <a:ea typeface="Cambria Math" panose="02040503050406030204" pitchFamily="18" charset="0"/>
                                    </a:rPr>
                                    <m:t>𝜙</m:t>
                                  </m:r>
                                  <m:d>
                                    <m:dPr>
                                      <m:ctrlPr>
                                        <a:rPr lang="es-CO" sz="2000" i="1" dirty="0">
                                          <a:latin typeface="Cambria Math" panose="02040503050406030204" pitchFamily="18" charset="0"/>
                                          <a:ea typeface="Cambria Math" panose="02040503050406030204" pitchFamily="18" charset="0"/>
                                        </a:rPr>
                                      </m:ctrlPr>
                                    </m:dPr>
                                    <m:e>
                                      <m:sSub>
                                        <m:sSubPr>
                                          <m:ctrlPr>
                                            <a:rPr lang="es-CO" sz="2000" i="1" dirty="0">
                                              <a:latin typeface="Cambria Math" panose="02040503050406030204" pitchFamily="18" charset="0"/>
                                              <a:ea typeface="Cambria Math" panose="02040503050406030204" pitchFamily="18" charset="0"/>
                                            </a:rPr>
                                          </m:ctrlPr>
                                        </m:sSubPr>
                                        <m:e>
                                          <m:r>
                                            <a:rPr lang="es-CO" sz="2000" i="1" dirty="0">
                                              <a:latin typeface="Cambria Math" panose="02040503050406030204" pitchFamily="18" charset="0"/>
                                              <a:ea typeface="Cambria Math" panose="02040503050406030204" pitchFamily="18" charset="0"/>
                                            </a:rPr>
                                            <m:t>𝑧</m:t>
                                          </m:r>
                                        </m:e>
                                        <m:sub>
                                          <m:r>
                                            <a:rPr lang="es-CO" sz="2000" i="1" dirty="0">
                                              <a:latin typeface="Cambria Math" panose="02040503050406030204" pitchFamily="18" charset="0"/>
                                              <a:ea typeface="Cambria Math" panose="02040503050406030204" pitchFamily="18" charset="0"/>
                                            </a:rPr>
                                            <m:t>𝑖</m:t>
                                          </m:r>
                                        </m:sub>
                                      </m:sSub>
                                    </m:e>
                                  </m:d>
                                </m:e>
                              </m:d>
                            </m:e>
                          </m:func>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s-CO" altLang="es-ES" sz="2000" i="1" dirty="0">
                                  <a:latin typeface="Cambria Math" panose="02040503050406030204" pitchFamily="18" charset="0"/>
                                  <a:ea typeface="Cambria Math" panose="02040503050406030204" pitchFamily="18" charset="0"/>
                                </a:rPr>
                              </m:ctrlPr>
                            </m:dPr>
                            <m:e>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1−</m:t>
                              </m:r>
                              <m:sSub>
                                <m:sSub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𝑦</m:t>
                                  </m:r>
                                </m:e>
                                <m:sub>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𝑖</m:t>
                                  </m:r>
                                </m:sub>
                              </m:sSub>
                            </m:e>
                          </m:d>
                          <m:func>
                            <m:func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s-CO" altLang="es-ES" sz="2000" dirty="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ctrlPr>
                                </m:dPr>
                                <m:e>
                                  <m:r>
                                    <a:rPr lang="es-CO" altLang="es-ES" sz="2000" i="1" dirty="0">
                                      <a:latin typeface="Cambria Math" panose="02040503050406030204" pitchFamily="18" charset="0"/>
                                      <a:ea typeface="Cambria Math" panose="02040503050406030204" pitchFamily="18" charset="0"/>
                                      <a:cs typeface="Times New Roman" panose="02020603050405020304" pitchFamily="18" charset="0"/>
                                    </a:rPr>
                                    <m:t>1−</m:t>
                                  </m:r>
                                  <m:r>
                                    <a:rPr lang="es-CO" sz="2000" i="1" dirty="0">
                                      <a:latin typeface="Cambria Math" panose="02040503050406030204" pitchFamily="18" charset="0"/>
                                      <a:ea typeface="Cambria Math" panose="02040503050406030204" pitchFamily="18" charset="0"/>
                                    </a:rPr>
                                    <m:t>𝜙</m:t>
                                  </m:r>
                                  <m:d>
                                    <m:dPr>
                                      <m:ctrlPr>
                                        <a:rPr lang="es-CO" sz="2000" i="1" dirty="0">
                                          <a:latin typeface="Cambria Math" panose="02040503050406030204" pitchFamily="18" charset="0"/>
                                          <a:ea typeface="Cambria Math" panose="02040503050406030204" pitchFamily="18" charset="0"/>
                                        </a:rPr>
                                      </m:ctrlPr>
                                    </m:dPr>
                                    <m:e>
                                      <m:sSub>
                                        <m:sSubPr>
                                          <m:ctrlPr>
                                            <a:rPr lang="es-CO" sz="2000" i="1" dirty="0">
                                              <a:latin typeface="Cambria Math" panose="02040503050406030204" pitchFamily="18" charset="0"/>
                                              <a:ea typeface="Cambria Math" panose="02040503050406030204" pitchFamily="18" charset="0"/>
                                            </a:rPr>
                                          </m:ctrlPr>
                                        </m:sSubPr>
                                        <m:e>
                                          <m:r>
                                            <a:rPr lang="es-CO" sz="2000" i="1" dirty="0">
                                              <a:latin typeface="Cambria Math" panose="02040503050406030204" pitchFamily="18" charset="0"/>
                                              <a:ea typeface="Cambria Math" panose="02040503050406030204" pitchFamily="18" charset="0"/>
                                            </a:rPr>
                                            <m:t>𝑧</m:t>
                                          </m:r>
                                        </m:e>
                                        <m:sub>
                                          <m:r>
                                            <a:rPr lang="es-CO" sz="2000" i="1" dirty="0">
                                              <a:latin typeface="Cambria Math" panose="02040503050406030204" pitchFamily="18" charset="0"/>
                                              <a:ea typeface="Cambria Math" panose="02040503050406030204" pitchFamily="18" charset="0"/>
                                            </a:rPr>
                                            <m:t>𝑖</m:t>
                                          </m:r>
                                        </m:sub>
                                      </m:sSub>
                                    </m:e>
                                  </m:d>
                                </m:e>
                              </m:d>
                            </m:e>
                          </m:func>
                        </m:e>
                      </m:nary>
                    </m:oMath>
                  </m:oMathPara>
                </a14:m>
                <a:endParaRPr lang="es-CO" sz="2000" dirty="0"/>
              </a:p>
            </p:txBody>
          </p:sp>
        </mc:Choice>
        <mc:Fallback xmlns="">
          <p:sp>
            <p:nvSpPr>
              <p:cNvPr id="5" name="Rectángulo 4">
                <a:extLst>
                  <a:ext uri="{FF2B5EF4-FFF2-40B4-BE49-F238E27FC236}">
                    <a16:creationId xmlns:a16="http://schemas.microsoft.com/office/drawing/2014/main" id="{9F385429-C19F-4C60-805E-880CB8DE131D}"/>
                  </a:ext>
                </a:extLst>
              </p:cNvPr>
              <p:cNvSpPr>
                <a:spLocks noRot="1" noChangeAspect="1" noMove="1" noResize="1" noEditPoints="1" noAdjustHandles="1" noChangeArrowheads="1" noChangeShapeType="1" noTextEdit="1"/>
              </p:cNvSpPr>
              <p:nvPr/>
            </p:nvSpPr>
            <p:spPr>
              <a:xfrm>
                <a:off x="3182342" y="2636567"/>
                <a:ext cx="6352861" cy="932628"/>
              </a:xfrm>
              <a:prstGeom prst="rect">
                <a:avLst/>
              </a:prstGeom>
              <a:blipFill>
                <a:blip r:embed="rId3"/>
                <a:stretch>
                  <a:fillRect/>
                </a:stretch>
              </a:blipFill>
            </p:spPr>
            <p:txBody>
              <a:bodyPr/>
              <a:lstStyle/>
              <a:p>
                <a:r>
                  <a:rPr lang="es-CO">
                    <a:noFill/>
                  </a:rPr>
                  <a:t> </a:t>
                </a:r>
              </a:p>
            </p:txBody>
          </p:sp>
        </mc:Fallback>
      </mc:AlternateContent>
      <p:sp>
        <p:nvSpPr>
          <p:cNvPr id="7" name="Elipse 6">
            <a:extLst>
              <a:ext uri="{FF2B5EF4-FFF2-40B4-BE49-F238E27FC236}">
                <a16:creationId xmlns:a16="http://schemas.microsoft.com/office/drawing/2014/main" id="{90B54BC5-2143-4A70-8E8E-D2D0F0189436}"/>
              </a:ext>
            </a:extLst>
          </p:cNvPr>
          <p:cNvSpPr/>
          <p:nvPr/>
        </p:nvSpPr>
        <p:spPr>
          <a:xfrm>
            <a:off x="5668937" y="2890169"/>
            <a:ext cx="620151" cy="4642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de flecha 7">
            <a:extLst>
              <a:ext uri="{FF2B5EF4-FFF2-40B4-BE49-F238E27FC236}">
                <a16:creationId xmlns:a16="http://schemas.microsoft.com/office/drawing/2014/main" id="{15BA1321-11F1-4477-95C7-21B9FF65609E}"/>
              </a:ext>
            </a:extLst>
          </p:cNvPr>
          <p:cNvCxnSpPr>
            <a:cxnSpLocks/>
          </p:cNvCxnSpPr>
          <p:nvPr/>
        </p:nvCxnSpPr>
        <p:spPr>
          <a:xfrm flipV="1">
            <a:off x="5964360" y="3354406"/>
            <a:ext cx="0" cy="5528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8F3553B6-B4E8-4E81-BCBD-838664807710}"/>
              </a:ext>
            </a:extLst>
          </p:cNvPr>
          <p:cNvSpPr txBox="1"/>
          <p:nvPr/>
        </p:nvSpPr>
        <p:spPr>
          <a:xfrm>
            <a:off x="4151107" y="4045538"/>
            <a:ext cx="3626506" cy="369332"/>
          </a:xfrm>
          <a:prstGeom prst="rect">
            <a:avLst/>
          </a:prstGeom>
          <a:noFill/>
        </p:spPr>
        <p:txBody>
          <a:bodyPr wrap="none" rtlCol="0">
            <a:spAutoFit/>
          </a:bodyPr>
          <a:lstStyle/>
          <a:p>
            <a:r>
              <a:rPr lang="es-CO" dirty="0"/>
              <a:t>Es la predicción hecha por el modelo</a:t>
            </a:r>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D7AB5ECC-C6C5-4AE0-88FA-513B16D2DC4F}"/>
                  </a:ext>
                </a:extLst>
              </p:cNvPr>
              <p:cNvSpPr/>
              <p:nvPr/>
            </p:nvSpPr>
            <p:spPr>
              <a:xfrm>
                <a:off x="5283117" y="4383647"/>
                <a:ext cx="1625766" cy="369332"/>
              </a:xfrm>
              <a:prstGeom prst="rect">
                <a:avLst/>
              </a:prstGeom>
            </p:spPr>
            <p:txBody>
              <a:bodyPr wrap="none">
                <a:spAutoFit/>
              </a:bodyPr>
              <a:lstStyle/>
              <a:p>
                <a14:m>
                  <m:oMath xmlns:m="http://schemas.openxmlformats.org/officeDocument/2006/math">
                    <m:r>
                      <a:rPr lang="es-CO" i="1" dirty="0">
                        <a:latin typeface="Cambria Math" panose="02040503050406030204" pitchFamily="18" charset="0"/>
                      </a:rPr>
                      <m:t>𝑃</m:t>
                    </m:r>
                    <m:r>
                      <a:rPr lang="es-CO" i="1" dirty="0">
                        <a:latin typeface="Cambria Math" panose="02040503050406030204" pitchFamily="18" charset="0"/>
                      </a:rPr>
                      <m:t>(</m:t>
                    </m:r>
                    <m:r>
                      <a:rPr lang="es-CO" i="1" dirty="0">
                        <a:latin typeface="Cambria Math" panose="02040503050406030204" pitchFamily="18" charset="0"/>
                      </a:rPr>
                      <m:t>𝑦</m:t>
                    </m:r>
                    <m:r>
                      <a:rPr lang="es-CO" i="1" dirty="0">
                        <a:latin typeface="Cambria Math" panose="02040503050406030204" pitchFamily="18" charset="0"/>
                      </a:rPr>
                      <m:t>=1|</m:t>
                    </m:r>
                    <m:r>
                      <m:rPr>
                        <m:nor/>
                      </m:rPr>
                      <a:rPr lang="es-CO" altLang="es-ES" b="1" dirty="0">
                        <a:latin typeface="Times New Roman" panose="02020603050405020304" pitchFamily="18" charset="0"/>
                        <a:cs typeface="Times New Roman" panose="02020603050405020304" pitchFamily="18" charset="0"/>
                      </a:rPr>
                      <m:t>x</m:t>
                    </m:r>
                    <m:r>
                      <m:rPr>
                        <m:nor/>
                      </m:rPr>
                      <a:rPr lang="es-CO" altLang="es-ES" dirty="0">
                        <a:latin typeface="Times New Roman" panose="02020603050405020304" pitchFamily="18" charset="0"/>
                        <a:cs typeface="Times New Roman" panose="02020603050405020304" pitchFamily="18" charset="0"/>
                      </a:rPr>
                      <m:t>;</m:t>
                    </m:r>
                    <m:r>
                      <m:rPr>
                        <m:nor/>
                      </m:rPr>
                      <a:rPr lang="es-CO" altLang="es-ES" b="1" dirty="0">
                        <a:latin typeface="Times New Roman" panose="02020603050405020304" pitchFamily="18" charset="0"/>
                        <a:cs typeface="Times New Roman" panose="02020603050405020304" pitchFamily="18" charset="0"/>
                      </a:rPr>
                      <m:t>W</m:t>
                    </m:r>
                    <m:r>
                      <a:rPr lang="es-CO" i="1" dirty="0">
                        <a:latin typeface="Cambria Math" panose="02040503050406030204" pitchFamily="18" charset="0"/>
                      </a:rPr>
                      <m:t>)</m:t>
                    </m:r>
                  </m:oMath>
                </a14:m>
                <a:r>
                  <a:rPr lang="es-CO" dirty="0"/>
                  <a:t> </a:t>
                </a:r>
              </a:p>
            </p:txBody>
          </p:sp>
        </mc:Choice>
        <mc:Fallback xmlns="">
          <p:sp>
            <p:nvSpPr>
              <p:cNvPr id="13" name="Rectángulo 12">
                <a:extLst>
                  <a:ext uri="{FF2B5EF4-FFF2-40B4-BE49-F238E27FC236}">
                    <a16:creationId xmlns:a16="http://schemas.microsoft.com/office/drawing/2014/main" id="{D7AB5ECC-C6C5-4AE0-88FA-513B16D2DC4F}"/>
                  </a:ext>
                </a:extLst>
              </p:cNvPr>
              <p:cNvSpPr>
                <a:spLocks noRot="1" noChangeAspect="1" noMove="1" noResize="1" noEditPoints="1" noAdjustHandles="1" noChangeArrowheads="1" noChangeShapeType="1" noTextEdit="1"/>
              </p:cNvSpPr>
              <p:nvPr/>
            </p:nvSpPr>
            <p:spPr>
              <a:xfrm>
                <a:off x="5283117" y="4383647"/>
                <a:ext cx="1625766" cy="369332"/>
              </a:xfrm>
              <a:prstGeom prst="rect">
                <a:avLst/>
              </a:prstGeom>
              <a:blipFill>
                <a:blip r:embed="rId4"/>
                <a:stretch>
                  <a:fillRect b="-13115"/>
                </a:stretch>
              </a:blipFill>
            </p:spPr>
            <p:txBody>
              <a:bodyPr/>
              <a:lstStyle/>
              <a:p>
                <a:r>
                  <a:rPr lang="es-CO">
                    <a:noFill/>
                  </a:rPr>
                  <a:t> </a:t>
                </a:r>
              </a:p>
            </p:txBody>
          </p:sp>
        </mc:Fallback>
      </mc:AlternateContent>
    </p:spTree>
    <p:extLst>
      <p:ext uri="{BB962C8B-B14F-4D97-AF65-F5344CB8AC3E}">
        <p14:creationId xmlns:p14="http://schemas.microsoft.com/office/powerpoint/2010/main" val="345022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10;\begin{cases}&#10;\mathbf{w}^T \mathbf{x}_i + b \geq 1 - \xi_i    &amp; y_i = 1\\&#10;\mathbf{w}^T \mathbf{x}_i + b \leq -1 + \xi_i    &amp; y_i = -1\\&#10;\xi_i \geq 0 &amp; \forall i&#10;\end{cases}&#10;\]&#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BITMAPFORMAT" val="pngmono"/>
  <p:tag name="DEBUGINTERACTIVE" val="True"/>
  <p:tag name="ORIGWIDTH" val="301"/>
  <p:tag name="PICTUREFILESIZE" val="2818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frac 12 || \mathbf{w} ||^2 + C \sum_{i=1}^n \xi_i $&#10;&#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ALLOWFONTSUBSTITUTION" val="False"/>
  <p:tag name="BITMAPFORMAT" val="pngmono"/>
  <p:tag name="ORIGWIDTH" val="182"/>
  <p:tag name="PICTUREFILESIZE" val="951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 \mathbf{x}^T \mathbf{y} + 1)^d$&#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211"/>
  <p:tag name="PICTUREFILESIZE" val="994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10;\exp\bigl(-|| \mathbf{x} - \mathbf{y} ||^2 / (2\sigma^2) \bigr)&#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322"/>
  <p:tag name="PICTUREFILESIZE" val="1658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K(\mathbf{x}, \mathbf{y}) = &#10;\tanh(\kappa \mathbf{x}^T \mathbf{y} + \theta )&#10;$&#10;\end{document}&#10;"/>
  <p:tag name="EXTERNALNAME" val="txp_fig"/>
  <p:tag name="BLEND" val="False"/>
  <p:tag name="TRANSPARENT" val="False"/>
  <p:tag name="KEEPFILES" val="False"/>
  <p:tag name="DEBUGPAUSE" val="False"/>
  <p:tag name="RESOLUTION" val="1200"/>
  <p:tag name="TIMEOUT" val="(none)"/>
  <p:tag name="BOXWIDTH" val="348"/>
  <p:tag name="BOXHEIGHT" val="366"/>
  <p:tag name="BOXFONT" val="10"/>
  <p:tag name="BOXWRAP" val="False"/>
  <p:tag name="WORKAROUNDTRANSPARENCYBUG" val="False"/>
  <p:tag name="BITMAPFORMAT" val="pngmono"/>
  <p:tag name="DEBUGINTERACTIVE" val="True"/>
  <p:tag name="ORIGWIDTH" val="255"/>
  <p:tag name="PICTUREFILESIZE" val="12585"/>
</p:tagLst>
</file>

<file path=ppt/theme/theme1.xml><?xml version="1.0" encoding="utf-8"?>
<a:theme xmlns:a="http://schemas.openxmlformats.org/drawingml/2006/main" name="3_Diseño personalizado">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4764</TotalTime>
  <Words>2020</Words>
  <Application>Microsoft Office PowerPoint</Application>
  <PresentationFormat>Panorámica</PresentationFormat>
  <Paragraphs>381</Paragraphs>
  <Slides>46</Slides>
  <Notes>4</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46</vt:i4>
      </vt:variant>
    </vt:vector>
  </HeadingPairs>
  <TitlesOfParts>
    <vt:vector size="58" baseType="lpstr">
      <vt:lpstr>Ancizar Sans Black</vt:lpstr>
      <vt:lpstr>Arial</vt:lpstr>
      <vt:lpstr>Calibri</vt:lpstr>
      <vt:lpstr>Calibri Light</vt:lpstr>
      <vt:lpstr>Cambria Math</vt:lpstr>
      <vt:lpstr>Courier New</vt:lpstr>
      <vt:lpstr>Symbol</vt:lpstr>
      <vt:lpstr>Times New Roman</vt:lpstr>
      <vt:lpstr>Trebuchet MS</vt:lpstr>
      <vt:lpstr>Wingdings</vt:lpstr>
      <vt:lpstr>3_Diseño personalizado</vt:lpstr>
      <vt:lpstr>Tema de Office</vt:lpstr>
      <vt:lpstr>Presentación de PowerPoint</vt:lpstr>
      <vt:lpstr>Métodos de Clasificación</vt:lpstr>
      <vt:lpstr>Contenido</vt:lpstr>
      <vt:lpstr>Presentación de PowerPoint</vt:lpstr>
      <vt:lpstr>Regresión Logística</vt:lpstr>
      <vt:lpstr>Regresión Logística</vt:lpstr>
      <vt:lpstr>Regresión Logística</vt:lpstr>
      <vt:lpstr>Regresión Logística</vt:lpstr>
      <vt:lpstr>Regresión Logística</vt:lpstr>
      <vt:lpstr>Regresión Logística</vt:lpstr>
      <vt:lpstr>Presentación de PowerPoint</vt:lpstr>
      <vt:lpstr>Presentación de PowerPoint</vt:lpstr>
      <vt:lpstr>Teorema de Bayes</vt:lpstr>
      <vt:lpstr>Teorema de Bayes</vt:lpstr>
      <vt:lpstr>Teorema de Bayes</vt:lpstr>
      <vt:lpstr>Naïve Bayes</vt:lpstr>
      <vt:lpstr>Naïve Bayes</vt:lpstr>
      <vt:lpstr>Naïve Bayes</vt:lpstr>
      <vt:lpstr>Naïve Bayes</vt:lpstr>
      <vt:lpstr>Naïve Bayes</vt:lpstr>
      <vt:lpstr>Naïve Bayes</vt:lpstr>
      <vt:lpstr>Naïve Bayes</vt:lpstr>
      <vt:lpstr>Naïve Bayes</vt:lpstr>
      <vt:lpstr>Presentación de PowerPoint</vt:lpstr>
      <vt:lpstr>Presentación de PowerPoint</vt:lpstr>
      <vt:lpstr>LDA &amp; QDA</vt:lpstr>
      <vt:lpstr>LDA &amp; QDA</vt:lpstr>
      <vt:lpstr>LDA &amp; QDA</vt:lpstr>
      <vt:lpstr>LDA &amp; QDA</vt:lpstr>
      <vt:lpstr>LDA &amp; QDA</vt:lpstr>
      <vt:lpstr>LDA &amp; QDA</vt:lpstr>
      <vt:lpstr>Presentación de PowerPoint</vt:lpstr>
      <vt:lpstr>Presentación de PowerPoint</vt:lpstr>
      <vt:lpstr>SVM</vt:lpstr>
      <vt:lpstr>Presentación de PowerPoint</vt:lpstr>
      <vt:lpstr>SVM</vt:lpstr>
      <vt:lpstr>SVM</vt:lpstr>
      <vt:lpstr>SVM</vt:lpstr>
      <vt:lpstr>Presentación de PowerPoint</vt:lpstr>
      <vt:lpstr>SVM</vt:lpstr>
      <vt:lpstr>SVM</vt:lpstr>
      <vt:lpstr>Presentación de PowerPoint</vt:lpstr>
      <vt:lpstr>SVM</vt:lpstr>
      <vt:lpstr>SVM</vt:lpstr>
      <vt:lpstr>SVM</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Carlos Andrés Mera Banguero</cp:lastModifiedBy>
  <cp:revision>125</cp:revision>
  <dcterms:created xsi:type="dcterms:W3CDTF">2019-11-23T14:31:04Z</dcterms:created>
  <dcterms:modified xsi:type="dcterms:W3CDTF">2019-12-03T20:15:42Z</dcterms:modified>
</cp:coreProperties>
</file>